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87" r:id="rId4"/>
    <p:sldId id="289" r:id="rId5"/>
    <p:sldId id="290" r:id="rId6"/>
    <p:sldId id="279" r:id="rId7"/>
    <p:sldId id="277" r:id="rId8"/>
    <p:sldId id="292" r:id="rId9"/>
    <p:sldId id="267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1E54"/>
    <a:srgbClr val="003399"/>
    <a:srgbClr val="B2B2B2"/>
    <a:srgbClr val="1A80C3"/>
    <a:srgbClr val="4E9ED2"/>
    <a:srgbClr val="F4E59C"/>
    <a:srgbClr val="DDDDDD"/>
    <a:srgbClr val="020A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43" autoAdjust="0"/>
    <p:restoredTop sz="94660"/>
  </p:normalViewPr>
  <p:slideViewPr>
    <p:cSldViewPr showGuides="1">
      <p:cViewPr>
        <p:scale>
          <a:sx n="66" d="100"/>
          <a:sy n="66" d="100"/>
        </p:scale>
        <p:origin x="-58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7B696A-4AB1-4A12-B4B3-A2363B7BE5F7}" type="datetimeFigureOut">
              <a:rPr lang="en-US" smtClean="0"/>
              <a:pPr/>
              <a:t>7/12/2014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0B2CBF-6079-41CE-B62F-84072F0D4E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186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B2CBF-6079-41CE-B62F-84072F0D4EC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B2CBF-6079-41CE-B62F-84072F0D4EC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B2CBF-6079-41CE-B62F-84072F0D4EC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B2CBF-6079-41CE-B62F-84072F0D4EC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20"/>
          <p:cNvSpPr>
            <a:spLocks noChangeArrowheads="1"/>
          </p:cNvSpPr>
          <p:nvPr/>
        </p:nvSpPr>
        <p:spPr bwMode="gray">
          <a:xfrm>
            <a:off x="685800" y="304800"/>
            <a:ext cx="5905500" cy="5761038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5" name="Rectangle 26"/>
          <p:cNvSpPr>
            <a:spLocks noChangeArrowheads="1"/>
          </p:cNvSpPr>
          <p:nvPr/>
        </p:nvSpPr>
        <p:spPr bwMode="ltGray">
          <a:xfrm>
            <a:off x="11113" y="4437063"/>
            <a:ext cx="9132887" cy="1728787"/>
          </a:xfrm>
          <a:prstGeom prst="rect">
            <a:avLst/>
          </a:prstGeom>
          <a:gradFill rotWithShape="1">
            <a:gsLst>
              <a:gs pos="0">
                <a:schemeClr val="tx2">
                  <a:gamma/>
                  <a:tint val="0"/>
                  <a:invGamma/>
                </a:schemeClr>
              </a:gs>
              <a:gs pos="100000">
                <a:schemeClr val="tx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7" name="Oval 21" descr="a"/>
          <p:cNvSpPr>
            <a:spLocks noChangeArrowheads="1"/>
          </p:cNvSpPr>
          <p:nvPr/>
        </p:nvSpPr>
        <p:spPr bwMode="gray">
          <a:xfrm>
            <a:off x="971550" y="1628775"/>
            <a:ext cx="3529013" cy="3671888"/>
          </a:xfrm>
          <a:prstGeom prst="ellipse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38100">
            <a:solidFill>
              <a:schemeClr val="tx1"/>
            </a:solidFill>
            <a:round/>
            <a:headEnd/>
            <a:tailEnd/>
          </a:ln>
          <a:effectLst>
            <a:outerShdw dist="89803" dir="2700000" algn="ctr" rotWithShape="0">
              <a:srgbClr val="000000">
                <a:alpha val="18999"/>
              </a:srgbClr>
            </a:outerShdw>
          </a:effec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8" name="Oval 22" descr="b"/>
          <p:cNvSpPr>
            <a:spLocks noChangeArrowheads="1"/>
          </p:cNvSpPr>
          <p:nvPr/>
        </p:nvSpPr>
        <p:spPr bwMode="gray">
          <a:xfrm>
            <a:off x="323850" y="1268413"/>
            <a:ext cx="1438275" cy="1511300"/>
          </a:xfrm>
          <a:prstGeom prst="ellipse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38100">
            <a:solidFill>
              <a:schemeClr val="tx1"/>
            </a:solidFill>
            <a:round/>
            <a:headEnd/>
            <a:tailEnd/>
          </a:ln>
          <a:effectLst>
            <a:outerShdw dist="89803" dir="2700000" algn="ctr" rotWithShape="0">
              <a:srgbClr val="000000">
                <a:alpha val="18999"/>
              </a:srgbClr>
            </a:outerShdw>
          </a:effec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9" name="Oval 23" descr="d"/>
          <p:cNvSpPr>
            <a:spLocks noChangeArrowheads="1"/>
          </p:cNvSpPr>
          <p:nvPr/>
        </p:nvSpPr>
        <p:spPr bwMode="gray">
          <a:xfrm>
            <a:off x="1258888" y="260350"/>
            <a:ext cx="935037" cy="936625"/>
          </a:xfrm>
          <a:prstGeom prst="ellipse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38100">
            <a:solidFill>
              <a:schemeClr val="tx1"/>
            </a:solidFill>
            <a:round/>
            <a:headEnd/>
            <a:tailEnd/>
          </a:ln>
          <a:effectLst>
            <a:outerShdw dist="89803" dir="2700000" algn="ctr" rotWithShape="0">
              <a:srgbClr val="000000">
                <a:alpha val="18999"/>
              </a:srgbClr>
            </a:outerShdw>
          </a:effec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10" name="Oval 24"/>
          <p:cNvSpPr>
            <a:spLocks noChangeArrowheads="1"/>
          </p:cNvSpPr>
          <p:nvPr/>
        </p:nvSpPr>
        <p:spPr bwMode="gray">
          <a:xfrm>
            <a:off x="4211638" y="2636838"/>
            <a:ext cx="1223962" cy="1223962"/>
          </a:xfrm>
          <a:prstGeom prst="ellipse">
            <a:avLst/>
          </a:prstGeom>
          <a:solidFill>
            <a:srgbClr val="1BABE5">
              <a:alpha val="10196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11" name="Oval 25" descr="c"/>
          <p:cNvSpPr>
            <a:spLocks noChangeArrowheads="1"/>
          </p:cNvSpPr>
          <p:nvPr/>
        </p:nvSpPr>
        <p:spPr bwMode="gray">
          <a:xfrm>
            <a:off x="3851275" y="3500438"/>
            <a:ext cx="1582738" cy="1582737"/>
          </a:xfrm>
          <a:prstGeom prst="ellipse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38100">
            <a:solidFill>
              <a:schemeClr val="tx1"/>
            </a:solidFill>
            <a:round/>
            <a:headEnd/>
            <a:tailEnd/>
          </a:ln>
          <a:effectLst>
            <a:outerShdw dist="89803" dir="2700000" algn="ctr" rotWithShape="0">
              <a:srgbClr val="000000">
                <a:alpha val="18999"/>
              </a:srgbClr>
            </a:outerShdw>
          </a:effec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1295400" y="5334000"/>
            <a:ext cx="6553200" cy="457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4267200" y="1295400"/>
            <a:ext cx="4495800" cy="2286000"/>
          </a:xfrm>
          <a:effectLst>
            <a:outerShdw dist="53882" dir="2700000" algn="ctr" rotWithShape="0">
              <a:srgbClr val="000000"/>
            </a:outerShdw>
          </a:effectLst>
        </p:spPr>
        <p:txBody>
          <a:bodyPr/>
          <a:lstStyle>
            <a:lvl1pPr algn="r">
              <a:defRPr sz="4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title style</a:t>
            </a: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 bwMode="gray">
          <a:xfrm>
            <a:off x="762000" y="6419850"/>
            <a:ext cx="2133600" cy="1714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1"/>
          </p:nvPr>
        </p:nvSpPr>
        <p:spPr bwMode="gray">
          <a:xfrm>
            <a:off x="381000" y="6400800"/>
            <a:ext cx="685800" cy="1714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24044264-35DA-4E96-8234-09B3A48CA8F7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4" name="Rectangle 27"/>
          <p:cNvSpPr>
            <a:spLocks noGrp="1" noChangeArrowheads="1"/>
          </p:cNvSpPr>
          <p:nvPr>
            <p:ph type="ftr" sz="quarter" idx="12"/>
          </p:nvPr>
        </p:nvSpPr>
        <p:spPr bwMode="gray">
          <a:xfrm>
            <a:off x="5715000" y="6391275"/>
            <a:ext cx="2427514" cy="25626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r">
              <a:defRPr sz="12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Designed by: Monika </a:t>
            </a:r>
            <a:r>
              <a:rPr lang="en-US" altLang="zh-CN" dirty="0" err="1" smtClean="0"/>
              <a:t>Sodhi</a:t>
            </a:r>
            <a:endParaRPr lang="en-US" altLang="zh-CN" dirty="0"/>
          </a:p>
        </p:txBody>
      </p:sp>
      <p:sp>
        <p:nvSpPr>
          <p:cNvPr id="16" name="Rectangle 27"/>
          <p:cNvSpPr txBox="1">
            <a:spLocks noChangeArrowheads="1"/>
          </p:cNvSpPr>
          <p:nvPr userDrawn="1"/>
        </p:nvSpPr>
        <p:spPr>
          <a:xfrm>
            <a:off x="7286644" y="6605565"/>
            <a:ext cx="1857356" cy="25243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Designed by: Monika </a:t>
            </a:r>
            <a:r>
              <a:rPr kumimoji="0" lang="en-US" altLang="zh-CN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Sodhi</a:t>
            </a:r>
            <a:endParaRPr kumimoji="0" lang="en-US" altLang="zh-CN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D12391-0C5D-42AD-B221-6A80B605124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79438"/>
            <a:ext cx="1828800" cy="5897562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579438"/>
            <a:ext cx="5334000" cy="5897562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B47B29-EB42-4C75-B572-780A28495F3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579438"/>
            <a:ext cx="6324600" cy="56356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371600" y="1295400"/>
            <a:ext cx="7315200" cy="5181600"/>
          </a:xfrm>
        </p:spPr>
        <p:txBody>
          <a:bodyPr/>
          <a:lstStyle/>
          <a:p>
            <a:pPr lvl="0"/>
            <a:r>
              <a:rPr lang="en-US" altLang="zh-CN" noProof="0" smtClean="0"/>
              <a:t>Click icon to add table</a:t>
            </a:r>
            <a:endParaRPr lang="zh-CN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4FF6C8-44B7-4C1A-A7CA-656C0BF28D1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/>
            </a:lvl1pPr>
          </a:lstStyle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56B2EC-5C66-4FB7-98AC-D29BA3170BE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9CF061-D2D9-4841-A459-20EA2D1150A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295400"/>
            <a:ext cx="35814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295400"/>
            <a:ext cx="35814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47C0BA-79A9-45ED-BB41-21577FEB83AA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8AA141-7FD2-4BCF-AD6B-F3AACC175EF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91C312-90BA-4D57-BF50-0AAECD16BA5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363D1A-AD72-4EA7-9FEE-96462BF7DB7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14AC50-1A87-438D-A8EF-D40313281C4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56F72F-B999-4D60-97BA-F4799EBF8CD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Oval 18"/>
          <p:cNvSpPr>
            <a:spLocks noChangeArrowheads="1"/>
          </p:cNvSpPr>
          <p:nvPr/>
        </p:nvSpPr>
        <p:spPr bwMode="gray">
          <a:xfrm>
            <a:off x="179388" y="0"/>
            <a:ext cx="6804025" cy="6858000"/>
          </a:xfrm>
          <a:prstGeom prst="ellipse">
            <a:avLst/>
          </a:prstGeom>
          <a:gradFill rotWithShape="1">
            <a:gsLst>
              <a:gs pos="0">
                <a:schemeClr val="bg1">
                  <a:alpha val="27000"/>
                </a:schemeClr>
              </a:gs>
              <a:gs pos="100000">
                <a:schemeClr val="bg1">
                  <a:gamma/>
                  <a:tint val="0"/>
                  <a:invGamma/>
                  <a:alpha val="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gray">
          <a:xfrm>
            <a:off x="0" y="549275"/>
            <a:ext cx="9144000" cy="647700"/>
          </a:xfrm>
          <a:prstGeom prst="rect">
            <a:avLst/>
          </a:prstGeom>
          <a:gradFill rotWithShape="1">
            <a:gsLst>
              <a:gs pos="0">
                <a:schemeClr val="tx2">
                  <a:gamma/>
                  <a:tint val="33333"/>
                  <a:invGamma/>
                </a:schemeClr>
              </a:gs>
              <a:gs pos="100000">
                <a:schemeClr val="tx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1028" name="Oval 20" descr="b"/>
          <p:cNvSpPr>
            <a:spLocks noChangeArrowheads="1"/>
          </p:cNvSpPr>
          <p:nvPr/>
        </p:nvSpPr>
        <p:spPr bwMode="gray">
          <a:xfrm>
            <a:off x="1116013" y="58738"/>
            <a:ext cx="865187" cy="892175"/>
          </a:xfrm>
          <a:prstGeom prst="ellipse">
            <a:avLst/>
          </a:prstGeom>
          <a:blipFill dpi="0" rotWithShape="1">
            <a:blip r:embed="rId14" cstate="print"/>
            <a:srcRect/>
            <a:stretch>
              <a:fillRect/>
            </a:stretch>
          </a:blipFill>
          <a:ln w="38100">
            <a:solidFill>
              <a:schemeClr val="tx1"/>
            </a:solidFill>
            <a:round/>
            <a:headEnd/>
            <a:tailEnd/>
          </a:ln>
          <a:effectLst>
            <a:outerShdw dist="89803" dir="2700000" algn="ctr" rotWithShape="0">
              <a:srgbClr val="000000">
                <a:alpha val="18999"/>
              </a:srgbClr>
            </a:outerShdw>
          </a:effec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1029" name="Oval 21" descr="c"/>
          <p:cNvSpPr>
            <a:spLocks noChangeArrowheads="1"/>
          </p:cNvSpPr>
          <p:nvPr/>
        </p:nvSpPr>
        <p:spPr bwMode="gray">
          <a:xfrm>
            <a:off x="8101013" y="106363"/>
            <a:ext cx="790575" cy="830262"/>
          </a:xfrm>
          <a:prstGeom prst="ellipse">
            <a:avLst/>
          </a:prstGeom>
          <a:blipFill dpi="0" rotWithShape="1">
            <a:blip r:embed="rId15" cstate="print"/>
            <a:srcRect/>
            <a:stretch>
              <a:fillRect/>
            </a:stretch>
          </a:blipFill>
          <a:ln w="38100">
            <a:solidFill>
              <a:schemeClr val="tx1"/>
            </a:solidFill>
            <a:round/>
            <a:headEnd/>
            <a:tailEnd/>
          </a:ln>
          <a:effectLst>
            <a:outerShdw dist="89803" dir="2700000" algn="ctr" rotWithShape="0">
              <a:srgbClr val="000000">
                <a:alpha val="18999"/>
              </a:srgbClr>
            </a:outerShdw>
          </a:effec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1030" name="Oval 22" descr="a"/>
          <p:cNvSpPr>
            <a:spLocks noChangeArrowheads="1"/>
          </p:cNvSpPr>
          <p:nvPr/>
        </p:nvSpPr>
        <p:spPr bwMode="gray">
          <a:xfrm>
            <a:off x="179388" y="333375"/>
            <a:ext cx="1152525" cy="1223963"/>
          </a:xfrm>
          <a:prstGeom prst="ellipse">
            <a:avLst/>
          </a:prstGeom>
          <a:blipFill dpi="0" rotWithShape="1">
            <a:blip r:embed="rId16" cstate="print"/>
            <a:srcRect/>
            <a:stretch>
              <a:fillRect/>
            </a:stretch>
          </a:blipFill>
          <a:ln w="38100">
            <a:solidFill>
              <a:schemeClr val="tx1"/>
            </a:solidFill>
            <a:round/>
            <a:headEnd/>
            <a:tailEnd/>
          </a:ln>
          <a:effectLst>
            <a:outerShdw dist="89803" dir="2700000" algn="ctr" rotWithShape="0">
              <a:srgbClr val="000000">
                <a:alpha val="18999"/>
              </a:srgbClr>
            </a:outerShdw>
          </a:effec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57400" y="579438"/>
            <a:ext cx="63246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53200"/>
            <a:ext cx="2133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宋体" charset="-122"/>
              </a:defRPr>
            </a:lvl1pPr>
          </a:lstStyle>
          <a:p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53200"/>
            <a:ext cx="2133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宋体" charset="-122"/>
              </a:defRPr>
            </a:lvl1pPr>
          </a:lstStyle>
          <a:p>
            <a:fld id="{304478A3-5567-4A09-836B-FF7C25C8C78D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295400"/>
            <a:ext cx="7315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2" name="Rectangle 27"/>
          <p:cNvSpPr>
            <a:spLocks noGrp="1" noChangeArrowheads="1"/>
          </p:cNvSpPr>
          <p:nvPr userDrawn="1">
            <p:ph type="ftr" sz="quarter" idx="3"/>
          </p:nvPr>
        </p:nvSpPr>
        <p:spPr>
          <a:xfrm>
            <a:off x="3443280" y="6496050"/>
            <a:ext cx="3213324" cy="25243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Designed by: Monika </a:t>
            </a:r>
            <a:r>
              <a:rPr lang="en-US" altLang="zh-CN" dirty="0" err="1" smtClean="0">
                <a:solidFill>
                  <a:schemeClr val="tx1"/>
                </a:solidFill>
              </a:rPr>
              <a:t>Sodhi</a:t>
            </a:r>
            <a:endParaRPr lang="en-US" altLang="zh-CN" dirty="0">
              <a:solidFill>
                <a:schemeClr val="tx1"/>
              </a:solidFill>
            </a:endParaRPr>
          </a:p>
        </p:txBody>
      </p:sp>
      <p:sp>
        <p:nvSpPr>
          <p:cNvPr id="13" name="Rectangle 27"/>
          <p:cNvSpPr txBox="1">
            <a:spLocks noChangeArrowheads="1"/>
          </p:cNvSpPr>
          <p:nvPr userDrawn="1"/>
        </p:nvSpPr>
        <p:spPr>
          <a:xfrm>
            <a:off x="7286644" y="6605565"/>
            <a:ext cx="1857356" cy="25243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Designed by: Monika </a:t>
            </a:r>
            <a:r>
              <a:rPr kumimoji="0" lang="en-US" altLang="zh-CN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Sodhi</a:t>
            </a:r>
            <a:endParaRPr kumimoji="0" lang="en-US" altLang="zh-CN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acep.i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cep.in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051720" y="-72571"/>
            <a:ext cx="5580112" cy="1340768"/>
          </a:xfrm>
        </p:spPr>
        <p:txBody>
          <a:bodyPr/>
          <a:lstStyle/>
          <a:p>
            <a:pPr algn="l"/>
            <a:r>
              <a:rPr lang="en-US" altLang="zh-CN" dirty="0" smtClean="0">
                <a:solidFill>
                  <a:schemeClr val="bg1">
                    <a:lumMod val="60000"/>
                    <a:lumOff val="40000"/>
                    <a:alpha val="76000"/>
                  </a:schemeClr>
                </a:solidFill>
                <a:ea typeface="宋体" charset="-122"/>
              </a:rPr>
              <a:t>Ace Professionals</a:t>
            </a:r>
            <a:endParaRPr lang="en-US" altLang="zh-CN" dirty="0">
              <a:solidFill>
                <a:schemeClr val="bg1">
                  <a:lumMod val="60000"/>
                  <a:lumOff val="40000"/>
                  <a:alpha val="76000"/>
                </a:schemeClr>
              </a:solidFill>
              <a:ea typeface="宋体" charset="-122"/>
            </a:endParaRPr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www.acep.in </a:t>
            </a:r>
            <a:endParaRPr lang="en-US" altLang="zh-CN" dirty="0">
              <a:ea typeface="宋体" charset="-122"/>
            </a:endParaRPr>
          </a:p>
        </p:txBody>
      </p:sp>
      <p:pic>
        <p:nvPicPr>
          <p:cNvPr id="1028" name="Picture 4" descr="C:\Users\Annie\Desktop\New folder\jpeg\LogoColorNoText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176" y="0"/>
            <a:ext cx="1700808" cy="1700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BRIEF ABOUT US :</a:t>
            </a:r>
            <a:endParaRPr lang="en-US" altLang="zh-CN" dirty="0">
              <a:ea typeface="宋体" charset="-122"/>
            </a:endParaRPr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838200" y="1916832"/>
            <a:ext cx="7982272" cy="4536504"/>
          </a:xfrm>
        </p:spPr>
        <p:txBody>
          <a:bodyPr/>
          <a:lstStyle/>
          <a:p>
            <a:pPr marL="465138" indent="-465138">
              <a:buClr>
                <a:schemeClr val="tx1"/>
              </a:buClr>
              <a:buSzPct val="100000"/>
              <a:buFont typeface="Wingdings" pitchFamily="2" charset="2"/>
              <a:buChar char="þ"/>
            </a:pPr>
            <a:r>
              <a:rPr lang="en-US" altLang="zh-CN" sz="2200" dirty="0" smtClean="0">
                <a:solidFill>
                  <a:srgbClr val="211E54"/>
                </a:solidFill>
                <a:ea typeface="宋体" charset="-122"/>
              </a:rPr>
              <a:t>We are a multi-interest Senior Executive Search and Global Recruitment Firm engaged in providing solutions to a variety of organizations in diverse industry and government verticals across the globe.</a:t>
            </a:r>
          </a:p>
          <a:p>
            <a:pPr marL="465138" indent="-465138">
              <a:buClr>
                <a:schemeClr val="tx1"/>
              </a:buClr>
              <a:buSzPct val="100000"/>
              <a:buFont typeface="Wingdings" pitchFamily="2" charset="2"/>
              <a:buChar char="þ"/>
            </a:pPr>
            <a:r>
              <a:rPr lang="en-US" altLang="zh-CN" sz="2200" dirty="0" smtClean="0">
                <a:solidFill>
                  <a:srgbClr val="211E54"/>
                </a:solidFill>
                <a:ea typeface="宋体" charset="-122"/>
              </a:rPr>
              <a:t> We strive to deliver significant advantages and value to our clients and partners through innovative services and flexible solutions.</a:t>
            </a:r>
          </a:p>
          <a:p>
            <a:pPr marL="465138" indent="-465138">
              <a:buClr>
                <a:schemeClr val="tx1"/>
              </a:buClr>
              <a:buSzPct val="100000"/>
              <a:buFont typeface="Wingdings" pitchFamily="2" charset="2"/>
              <a:buChar char="þ"/>
            </a:pPr>
            <a:r>
              <a:rPr lang="en-US" altLang="zh-CN" sz="2200" dirty="0" smtClean="0">
                <a:solidFill>
                  <a:srgbClr val="211E54"/>
                </a:solidFill>
                <a:ea typeface="宋体" charset="-122"/>
              </a:rPr>
              <a:t>Talent and People is what gives ACE Professionals its cutting edge by smoothening the Hiring Process .</a:t>
            </a:r>
          </a:p>
          <a:p>
            <a:pPr marL="0" indent="0"/>
            <a:endParaRPr lang="en-US" altLang="zh-CN" sz="2400" dirty="0" smtClean="0">
              <a:ea typeface="宋体" charset="-122"/>
            </a:endParaRPr>
          </a:p>
          <a:p>
            <a:pPr marL="0" indent="0"/>
            <a:endParaRPr lang="en-US" altLang="zh-CN" sz="2400" dirty="0"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What Do We Do </a:t>
            </a:r>
            <a:endParaRPr lang="en-US" altLang="zh-CN" dirty="0"/>
          </a:p>
        </p:txBody>
      </p:sp>
      <p:grpSp>
        <p:nvGrpSpPr>
          <p:cNvPr id="47" name="Group 46"/>
          <p:cNvGrpSpPr/>
          <p:nvPr/>
        </p:nvGrpSpPr>
        <p:grpSpPr>
          <a:xfrm>
            <a:off x="236091" y="1741928"/>
            <a:ext cx="2176011" cy="3665553"/>
            <a:chOff x="1234846" y="1785926"/>
            <a:chExt cx="2176011" cy="3665553"/>
          </a:xfrm>
        </p:grpSpPr>
        <p:grpSp>
          <p:nvGrpSpPr>
            <p:cNvPr id="41" name="Group 40"/>
            <p:cNvGrpSpPr/>
            <p:nvPr/>
          </p:nvGrpSpPr>
          <p:grpSpPr>
            <a:xfrm>
              <a:off x="1244600" y="2093900"/>
              <a:ext cx="2163763" cy="3357579"/>
              <a:chOff x="1244600" y="2500313"/>
              <a:chExt cx="2163763" cy="2857500"/>
            </a:xfrm>
          </p:grpSpPr>
          <p:sp>
            <p:nvSpPr>
              <p:cNvPr id="15363" name="AutoShape 47"/>
              <p:cNvSpPr>
                <a:spLocks noChangeArrowheads="1"/>
              </p:cNvSpPr>
              <p:nvPr/>
            </p:nvSpPr>
            <p:spPr bwMode="gray">
              <a:xfrm>
                <a:off x="1244600" y="2500313"/>
                <a:ext cx="2163763" cy="2857500"/>
              </a:xfrm>
              <a:prstGeom prst="roundRect">
                <a:avLst>
                  <a:gd name="adj" fmla="val 17509"/>
                </a:avLst>
              </a:prstGeom>
              <a:gradFill rotWithShape="1">
                <a:gsLst>
                  <a:gs pos="0">
                    <a:srgbClr val="4E91D4"/>
                  </a:gs>
                  <a:gs pos="100000">
                    <a:srgbClr val="3477A4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>
                <a:outerShdw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zh-CN" altLang="en-US">
                  <a:latin typeface="+mj-lt"/>
                  <a:ea typeface="宋体" charset="-122"/>
                </a:endParaRPr>
              </a:p>
            </p:txBody>
          </p:sp>
          <p:sp>
            <p:nvSpPr>
              <p:cNvPr id="15364" name="AutoShape 48"/>
              <p:cNvSpPr>
                <a:spLocks noChangeArrowheads="1"/>
              </p:cNvSpPr>
              <p:nvPr/>
            </p:nvSpPr>
            <p:spPr bwMode="gray">
              <a:xfrm>
                <a:off x="1277938" y="2508250"/>
                <a:ext cx="2098675" cy="2803525"/>
              </a:xfrm>
              <a:prstGeom prst="roundRect">
                <a:avLst>
                  <a:gd name="adj" fmla="val 16667"/>
                </a:avLst>
              </a:prstGeom>
              <a:solidFill>
                <a:srgbClr val="3CA1E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+mj-lt"/>
                  <a:ea typeface="宋体" charset="-122"/>
                </a:endParaRPr>
              </a:p>
            </p:txBody>
          </p:sp>
          <p:sp>
            <p:nvSpPr>
              <p:cNvPr id="15365" name="AutoShape 49"/>
              <p:cNvSpPr>
                <a:spLocks noChangeArrowheads="1"/>
              </p:cNvSpPr>
              <p:nvPr/>
            </p:nvSpPr>
            <p:spPr bwMode="gray">
              <a:xfrm>
                <a:off x="1295400" y="4572000"/>
                <a:ext cx="2070100" cy="709613"/>
              </a:xfrm>
              <a:prstGeom prst="roundRect">
                <a:avLst>
                  <a:gd name="adj" fmla="val 38576"/>
                </a:avLst>
              </a:prstGeom>
              <a:gradFill rotWithShape="1">
                <a:gsLst>
                  <a:gs pos="0">
                    <a:srgbClr val="3CA1E6">
                      <a:alpha val="0"/>
                    </a:srgbClr>
                  </a:gs>
                  <a:gs pos="100000">
                    <a:srgbClr val="9BCFF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+mj-lt"/>
                  <a:ea typeface="宋体" charset="-122"/>
                </a:endParaRPr>
              </a:p>
            </p:txBody>
          </p:sp>
          <p:sp>
            <p:nvSpPr>
              <p:cNvPr id="15366" name="AutoShape 50"/>
              <p:cNvSpPr>
                <a:spLocks noChangeArrowheads="1"/>
              </p:cNvSpPr>
              <p:nvPr/>
            </p:nvSpPr>
            <p:spPr bwMode="gray">
              <a:xfrm>
                <a:off x="1295400" y="2530475"/>
                <a:ext cx="2070100" cy="708025"/>
              </a:xfrm>
              <a:prstGeom prst="roundRect">
                <a:avLst>
                  <a:gd name="adj" fmla="val 41986"/>
                </a:avLst>
              </a:prstGeom>
              <a:gradFill rotWithShape="1">
                <a:gsLst>
                  <a:gs pos="0">
                    <a:srgbClr val="BEE0F7"/>
                  </a:gs>
                  <a:gs pos="100000">
                    <a:srgbClr val="3CA1E6"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+mj-lt"/>
                  <a:ea typeface="宋体" charset="-122"/>
                </a:endParaRPr>
              </a:p>
            </p:txBody>
          </p:sp>
        </p:grpSp>
        <p:grpSp>
          <p:nvGrpSpPr>
            <p:cNvPr id="15367" name="Group 51"/>
            <p:cNvGrpSpPr>
              <a:grpSpLocks/>
            </p:cNvGrpSpPr>
            <p:nvPr/>
          </p:nvGrpSpPr>
          <p:grpSpPr bwMode="auto">
            <a:xfrm>
              <a:off x="1989138" y="1785926"/>
              <a:ext cx="642937" cy="627537"/>
              <a:chOff x="1289" y="582"/>
              <a:chExt cx="668" cy="652"/>
            </a:xfrm>
          </p:grpSpPr>
          <p:sp>
            <p:nvSpPr>
              <p:cNvPr id="15390" name="Oval 52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540"/>
              </a:xfrm>
              <a:prstGeom prst="ellipse">
                <a:avLst/>
              </a:prstGeom>
              <a:solidFill>
                <a:srgbClr val="333333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CN" altLang="en-US">
                  <a:latin typeface="+mj-lt"/>
                  <a:ea typeface="宋体" charset="-122"/>
                </a:endParaRPr>
              </a:p>
            </p:txBody>
          </p:sp>
          <p:sp>
            <p:nvSpPr>
              <p:cNvPr id="15391" name="Oval 53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zh-CN" altLang="en-US">
                  <a:latin typeface="+mj-lt"/>
                  <a:ea typeface="宋体" charset="-122"/>
                </a:endParaRPr>
              </a:p>
            </p:txBody>
          </p:sp>
          <p:sp>
            <p:nvSpPr>
              <p:cNvPr id="15392" name="Oval 54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zh-CN" altLang="en-US">
                  <a:latin typeface="+mj-lt"/>
                  <a:ea typeface="宋体" charset="-122"/>
                </a:endParaRPr>
              </a:p>
            </p:txBody>
          </p:sp>
          <p:sp>
            <p:nvSpPr>
              <p:cNvPr id="15393" name="Oval 55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zh-CN" altLang="en-US">
                  <a:latin typeface="+mj-lt"/>
                  <a:ea typeface="宋体" charset="-122"/>
                </a:endParaRPr>
              </a:p>
            </p:txBody>
          </p:sp>
          <p:sp>
            <p:nvSpPr>
              <p:cNvPr id="15394" name="Oval 56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zh-CN" altLang="en-US">
                  <a:latin typeface="+mj-lt"/>
                  <a:ea typeface="宋体" charset="-122"/>
                </a:endParaRPr>
              </a:p>
            </p:txBody>
          </p:sp>
        </p:grpSp>
        <p:sp>
          <p:nvSpPr>
            <p:cNvPr id="15368" name="Text Box 57"/>
            <p:cNvSpPr txBox="1">
              <a:spLocks noChangeArrowheads="1"/>
            </p:cNvSpPr>
            <p:nvPr/>
          </p:nvSpPr>
          <p:spPr bwMode="gray">
            <a:xfrm>
              <a:off x="2127250" y="1878001"/>
              <a:ext cx="354013" cy="4572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zh-CN" sz="2400" dirty="0">
                  <a:solidFill>
                    <a:srgbClr val="000000"/>
                  </a:solidFill>
                  <a:latin typeface="+mj-lt"/>
                  <a:ea typeface="宋体" charset="-122"/>
                </a:rPr>
                <a:t>1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234846" y="2583531"/>
              <a:ext cx="2176011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</a:pPr>
              <a:r>
                <a:rPr lang="en-US" sz="1400" b="1" u="sng" dirty="0" smtClean="0">
                  <a:solidFill>
                    <a:srgbClr val="211E54"/>
                  </a:solidFill>
                  <a:latin typeface="+mj-lt"/>
                </a:rPr>
                <a:t>Talent Search &amp; Selection </a:t>
              </a:r>
              <a:br>
                <a:rPr lang="en-US" sz="1400" b="1" u="sng" dirty="0" smtClean="0">
                  <a:solidFill>
                    <a:srgbClr val="211E54"/>
                  </a:solidFill>
                  <a:latin typeface="+mj-lt"/>
                </a:rPr>
              </a:br>
              <a:r>
                <a:rPr lang="en-US" sz="1400" b="1" dirty="0" smtClean="0">
                  <a:solidFill>
                    <a:srgbClr val="211E54"/>
                  </a:solidFill>
                  <a:latin typeface="+mj-lt"/>
                </a:rPr>
                <a:t>We recognize the importance &amp; relevance </a:t>
              </a:r>
              <a:br>
                <a:rPr lang="en-US" sz="1400" b="1" dirty="0" smtClean="0">
                  <a:solidFill>
                    <a:srgbClr val="211E54"/>
                  </a:solidFill>
                  <a:latin typeface="+mj-lt"/>
                </a:rPr>
              </a:br>
              <a:r>
                <a:rPr lang="en-US" sz="1400" b="1" dirty="0" smtClean="0">
                  <a:solidFill>
                    <a:srgbClr val="211E54"/>
                  </a:solidFill>
                  <a:latin typeface="+mj-lt"/>
                </a:rPr>
                <a:t>of the human factor for enhancing an </a:t>
              </a:r>
              <a:br>
                <a:rPr lang="en-US" sz="1400" b="1" dirty="0" smtClean="0">
                  <a:solidFill>
                    <a:srgbClr val="211E54"/>
                  </a:solidFill>
                  <a:latin typeface="+mj-lt"/>
                </a:rPr>
              </a:br>
              <a:r>
                <a:rPr lang="en-US" sz="1400" b="1" dirty="0" smtClean="0">
                  <a:solidFill>
                    <a:srgbClr val="211E54"/>
                  </a:solidFill>
                  <a:latin typeface="+mj-lt"/>
                </a:rPr>
                <a:t>organization's line of executives across levels considering timely Demand &amp; Supply theory.</a:t>
              </a:r>
              <a:endParaRPr lang="en-US" sz="1400" b="1" dirty="0">
                <a:solidFill>
                  <a:srgbClr val="211E54"/>
                </a:solidFill>
                <a:latin typeface="+mj-lt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4685058" y="1760292"/>
            <a:ext cx="2163763" cy="3665553"/>
            <a:chOff x="5969000" y="1785926"/>
            <a:chExt cx="2163763" cy="3665553"/>
          </a:xfrm>
        </p:grpSpPr>
        <p:grpSp>
          <p:nvGrpSpPr>
            <p:cNvPr id="43" name="Group 42"/>
            <p:cNvGrpSpPr/>
            <p:nvPr/>
          </p:nvGrpSpPr>
          <p:grpSpPr>
            <a:xfrm>
              <a:off x="5969000" y="2093900"/>
              <a:ext cx="2163763" cy="3357579"/>
              <a:chOff x="5969000" y="2500313"/>
              <a:chExt cx="2163763" cy="2857500"/>
            </a:xfrm>
          </p:grpSpPr>
          <p:sp>
            <p:nvSpPr>
              <p:cNvPr id="15369" name="AutoShape 59"/>
              <p:cNvSpPr>
                <a:spLocks noChangeArrowheads="1"/>
              </p:cNvSpPr>
              <p:nvPr/>
            </p:nvSpPr>
            <p:spPr bwMode="gray">
              <a:xfrm>
                <a:off x="5969000" y="2500313"/>
                <a:ext cx="2163763" cy="2857500"/>
              </a:xfrm>
              <a:prstGeom prst="roundRect">
                <a:avLst>
                  <a:gd name="adj" fmla="val 17509"/>
                </a:avLst>
              </a:prstGeom>
              <a:gradFill rotWithShape="1">
                <a:gsLst>
                  <a:gs pos="0">
                    <a:srgbClr val="B59F43"/>
                  </a:gs>
                  <a:gs pos="100000">
                    <a:srgbClr val="8F8849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>
                <a:outerShdw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zh-CN" altLang="en-US">
                  <a:latin typeface="+mj-lt"/>
                  <a:ea typeface="宋体" charset="-122"/>
                </a:endParaRPr>
              </a:p>
            </p:txBody>
          </p:sp>
          <p:sp>
            <p:nvSpPr>
              <p:cNvPr id="15370" name="AutoShape 60"/>
              <p:cNvSpPr>
                <a:spLocks noChangeArrowheads="1"/>
              </p:cNvSpPr>
              <p:nvPr/>
            </p:nvSpPr>
            <p:spPr bwMode="gray">
              <a:xfrm>
                <a:off x="6002338" y="2508250"/>
                <a:ext cx="2098675" cy="2803525"/>
              </a:xfrm>
              <a:prstGeom prst="roundRect">
                <a:avLst>
                  <a:gd name="adj" fmla="val 16667"/>
                </a:avLst>
              </a:prstGeom>
              <a:solidFill>
                <a:srgbClr val="E9E065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+mj-lt"/>
                  <a:ea typeface="宋体" charset="-122"/>
                </a:endParaRPr>
              </a:p>
            </p:txBody>
          </p:sp>
          <p:sp>
            <p:nvSpPr>
              <p:cNvPr id="15371" name="AutoShape 61"/>
              <p:cNvSpPr>
                <a:spLocks noChangeArrowheads="1"/>
              </p:cNvSpPr>
              <p:nvPr/>
            </p:nvSpPr>
            <p:spPr bwMode="gray">
              <a:xfrm>
                <a:off x="6019800" y="4572000"/>
                <a:ext cx="2070100" cy="709613"/>
              </a:xfrm>
              <a:prstGeom prst="roundRect">
                <a:avLst>
                  <a:gd name="adj" fmla="val 39719"/>
                </a:avLst>
              </a:prstGeom>
              <a:gradFill rotWithShape="1">
                <a:gsLst>
                  <a:gs pos="0">
                    <a:srgbClr val="E9E065"/>
                  </a:gs>
                  <a:gs pos="100000">
                    <a:srgbClr val="F2EDA6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+mj-lt"/>
                  <a:ea typeface="宋体" charset="-122"/>
                </a:endParaRPr>
              </a:p>
            </p:txBody>
          </p:sp>
          <p:sp>
            <p:nvSpPr>
              <p:cNvPr id="15372" name="AutoShape 62"/>
              <p:cNvSpPr>
                <a:spLocks noChangeArrowheads="1"/>
              </p:cNvSpPr>
              <p:nvPr/>
            </p:nvSpPr>
            <p:spPr bwMode="gray">
              <a:xfrm>
                <a:off x="6002338" y="2578489"/>
                <a:ext cx="2070100" cy="708025"/>
              </a:xfrm>
              <a:prstGeom prst="roundRect">
                <a:avLst>
                  <a:gd name="adj" fmla="val 38551"/>
                </a:avLst>
              </a:prstGeom>
              <a:gradFill rotWithShape="1">
                <a:gsLst>
                  <a:gs pos="0">
                    <a:srgbClr val="F8F5CC"/>
                  </a:gs>
                  <a:gs pos="100000">
                    <a:srgbClr val="E9E065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+mj-lt"/>
                  <a:ea typeface="宋体" charset="-122"/>
                </a:endParaRPr>
              </a:p>
            </p:txBody>
          </p:sp>
        </p:grpSp>
        <p:grpSp>
          <p:nvGrpSpPr>
            <p:cNvPr id="15373" name="Group 63"/>
            <p:cNvGrpSpPr>
              <a:grpSpLocks/>
            </p:cNvGrpSpPr>
            <p:nvPr/>
          </p:nvGrpSpPr>
          <p:grpSpPr bwMode="auto">
            <a:xfrm>
              <a:off x="6713538" y="1785926"/>
              <a:ext cx="642937" cy="627537"/>
              <a:chOff x="1289" y="582"/>
              <a:chExt cx="668" cy="652"/>
            </a:xfrm>
          </p:grpSpPr>
          <p:sp>
            <p:nvSpPr>
              <p:cNvPr id="15385" name="Oval 64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540"/>
              </a:xfrm>
              <a:prstGeom prst="ellipse">
                <a:avLst/>
              </a:prstGeom>
              <a:solidFill>
                <a:srgbClr val="333333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CN" altLang="en-US">
                  <a:latin typeface="+mj-lt"/>
                  <a:ea typeface="宋体" charset="-122"/>
                </a:endParaRPr>
              </a:p>
            </p:txBody>
          </p:sp>
          <p:sp>
            <p:nvSpPr>
              <p:cNvPr id="15386" name="Oval 65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zh-CN" altLang="en-US">
                  <a:latin typeface="+mj-lt"/>
                  <a:ea typeface="宋体" charset="-122"/>
                </a:endParaRPr>
              </a:p>
            </p:txBody>
          </p:sp>
          <p:sp>
            <p:nvSpPr>
              <p:cNvPr id="15387" name="Oval 66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zh-CN" altLang="en-US">
                  <a:latin typeface="+mj-lt"/>
                  <a:ea typeface="宋体" charset="-122"/>
                </a:endParaRPr>
              </a:p>
            </p:txBody>
          </p:sp>
          <p:sp>
            <p:nvSpPr>
              <p:cNvPr id="15388" name="Oval 67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zh-CN" altLang="en-US">
                  <a:latin typeface="+mj-lt"/>
                  <a:ea typeface="宋体" charset="-122"/>
                </a:endParaRPr>
              </a:p>
            </p:txBody>
          </p:sp>
          <p:sp>
            <p:nvSpPr>
              <p:cNvPr id="15389" name="Oval 68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zh-CN" altLang="en-US">
                  <a:latin typeface="+mj-lt"/>
                  <a:ea typeface="宋体" charset="-122"/>
                </a:endParaRPr>
              </a:p>
            </p:txBody>
          </p:sp>
        </p:grpSp>
        <p:sp>
          <p:nvSpPr>
            <p:cNvPr id="15374" name="Text Box 69"/>
            <p:cNvSpPr txBox="1">
              <a:spLocks noChangeArrowheads="1"/>
            </p:cNvSpPr>
            <p:nvPr/>
          </p:nvSpPr>
          <p:spPr bwMode="gray">
            <a:xfrm>
              <a:off x="6851650" y="1878001"/>
              <a:ext cx="354013" cy="4572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zh-CN" sz="2400" dirty="0">
                  <a:solidFill>
                    <a:srgbClr val="000000"/>
                  </a:solidFill>
                  <a:latin typeface="+mj-lt"/>
                  <a:ea typeface="宋体" charset="-122"/>
                </a:rPr>
                <a:t>3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014142" y="2583531"/>
              <a:ext cx="2075543" cy="23237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</a:pPr>
              <a:r>
                <a:rPr lang="en-US" sz="1400" b="1" u="sng" dirty="0" smtClean="0">
                  <a:solidFill>
                    <a:srgbClr val="211E54"/>
                  </a:solidFill>
                  <a:latin typeface="+mj-lt"/>
                </a:rPr>
                <a:t>Attract Talent</a:t>
              </a:r>
            </a:p>
            <a:p>
              <a:pPr algn="ctr">
                <a:spcBef>
                  <a:spcPts val="600"/>
                </a:spcBef>
              </a:pPr>
              <a:r>
                <a:rPr lang="en-US" sz="1400" b="1" dirty="0" smtClean="0">
                  <a:solidFill>
                    <a:srgbClr val="211E54"/>
                  </a:solidFill>
                  <a:latin typeface="+mj-lt"/>
                </a:rPr>
                <a:t/>
              </a:r>
              <a:br>
                <a:rPr lang="en-US" sz="1400" b="1" dirty="0" smtClean="0">
                  <a:solidFill>
                    <a:srgbClr val="211E54"/>
                  </a:solidFill>
                  <a:latin typeface="+mj-lt"/>
                </a:rPr>
              </a:br>
              <a:r>
                <a:rPr lang="en-US" sz="1400" b="1" dirty="0" smtClean="0">
                  <a:solidFill>
                    <a:srgbClr val="211E54"/>
                  </a:solidFill>
                  <a:latin typeface="+mj-lt"/>
                </a:rPr>
                <a:t>Recruitment is a 24/7business. With many years of experience, databank and in house Talent Searchers we can boast of the best Talent House.</a:t>
              </a:r>
              <a:endParaRPr lang="en-US" sz="1400" b="1" dirty="0">
                <a:solidFill>
                  <a:srgbClr val="211E54"/>
                </a:solidFill>
                <a:latin typeface="+mj-lt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2473824" y="1793377"/>
            <a:ext cx="2163763" cy="3665553"/>
            <a:chOff x="3606800" y="1785926"/>
            <a:chExt cx="2163763" cy="3665553"/>
          </a:xfrm>
        </p:grpSpPr>
        <p:grpSp>
          <p:nvGrpSpPr>
            <p:cNvPr id="42" name="Group 41"/>
            <p:cNvGrpSpPr/>
            <p:nvPr/>
          </p:nvGrpSpPr>
          <p:grpSpPr>
            <a:xfrm>
              <a:off x="3606800" y="2093900"/>
              <a:ext cx="2163763" cy="3357579"/>
              <a:chOff x="3606800" y="2500313"/>
              <a:chExt cx="2163763" cy="2857500"/>
            </a:xfrm>
          </p:grpSpPr>
          <p:sp>
            <p:nvSpPr>
              <p:cNvPr id="15375" name="AutoShape 71"/>
              <p:cNvSpPr>
                <a:spLocks noChangeArrowheads="1"/>
              </p:cNvSpPr>
              <p:nvPr/>
            </p:nvSpPr>
            <p:spPr bwMode="gray">
              <a:xfrm>
                <a:off x="3606800" y="2500313"/>
                <a:ext cx="2163763" cy="2857500"/>
              </a:xfrm>
              <a:prstGeom prst="roundRect">
                <a:avLst>
                  <a:gd name="adj" fmla="val 17509"/>
                </a:avLst>
              </a:prstGeom>
              <a:gradFill rotWithShape="1">
                <a:gsLst>
                  <a:gs pos="0">
                    <a:srgbClr val="34B034"/>
                  </a:gs>
                  <a:gs pos="100000">
                    <a:srgbClr val="3F8B4A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+mj-lt"/>
                  <a:ea typeface="宋体" charset="-122"/>
                </a:endParaRPr>
              </a:p>
            </p:txBody>
          </p:sp>
          <p:sp>
            <p:nvSpPr>
              <p:cNvPr id="15376" name="AutoShape 72"/>
              <p:cNvSpPr>
                <a:spLocks noChangeArrowheads="1"/>
              </p:cNvSpPr>
              <p:nvPr/>
            </p:nvSpPr>
            <p:spPr bwMode="gray">
              <a:xfrm>
                <a:off x="3640138" y="2508250"/>
                <a:ext cx="2098675" cy="2803525"/>
              </a:xfrm>
              <a:prstGeom prst="roundRect">
                <a:avLst>
                  <a:gd name="adj" fmla="val 16667"/>
                </a:avLst>
              </a:prstGeom>
              <a:solidFill>
                <a:srgbClr val="73E77E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+mj-lt"/>
                  <a:ea typeface="宋体" charset="-122"/>
                </a:endParaRPr>
              </a:p>
            </p:txBody>
          </p:sp>
          <p:sp>
            <p:nvSpPr>
              <p:cNvPr id="15377" name="AutoShape 73"/>
              <p:cNvSpPr>
                <a:spLocks noChangeArrowheads="1"/>
              </p:cNvSpPr>
              <p:nvPr/>
            </p:nvSpPr>
            <p:spPr bwMode="gray">
              <a:xfrm>
                <a:off x="3657600" y="4572000"/>
                <a:ext cx="2070100" cy="709613"/>
              </a:xfrm>
              <a:prstGeom prst="roundRect">
                <a:avLst>
                  <a:gd name="adj" fmla="val 39719"/>
                </a:avLst>
              </a:prstGeom>
              <a:gradFill rotWithShape="1">
                <a:gsLst>
                  <a:gs pos="0">
                    <a:srgbClr val="73E77E"/>
                  </a:gs>
                  <a:gs pos="100000">
                    <a:srgbClr val="B3F2B9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+mj-lt"/>
                  <a:ea typeface="宋体" charset="-122"/>
                </a:endParaRPr>
              </a:p>
            </p:txBody>
          </p:sp>
          <p:sp>
            <p:nvSpPr>
              <p:cNvPr id="15378" name="AutoShape 74"/>
              <p:cNvSpPr>
                <a:spLocks noChangeArrowheads="1"/>
              </p:cNvSpPr>
              <p:nvPr/>
            </p:nvSpPr>
            <p:spPr bwMode="gray">
              <a:xfrm>
                <a:off x="3657600" y="2530475"/>
                <a:ext cx="2070100" cy="708025"/>
              </a:xfrm>
              <a:prstGeom prst="roundRect">
                <a:avLst>
                  <a:gd name="adj" fmla="val 43131"/>
                </a:avLst>
              </a:prstGeom>
              <a:gradFill rotWithShape="1">
                <a:gsLst>
                  <a:gs pos="0">
                    <a:srgbClr val="D0F7D4"/>
                  </a:gs>
                  <a:gs pos="100000">
                    <a:srgbClr val="73E77E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+mj-lt"/>
                  <a:ea typeface="宋体" charset="-122"/>
                </a:endParaRPr>
              </a:p>
            </p:txBody>
          </p:sp>
        </p:grpSp>
        <p:sp>
          <p:nvSpPr>
            <p:cNvPr id="15379" name="Oval 75"/>
            <p:cNvSpPr>
              <a:spLocks noChangeArrowheads="1"/>
            </p:cNvSpPr>
            <p:nvPr/>
          </p:nvSpPr>
          <p:spPr bwMode="gray">
            <a:xfrm>
              <a:off x="4351338" y="1785926"/>
              <a:ext cx="642937" cy="519351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>
                <a:latin typeface="+mj-lt"/>
                <a:ea typeface="宋体" charset="-122"/>
              </a:endParaRPr>
            </a:p>
          </p:txBody>
        </p:sp>
        <p:sp>
          <p:nvSpPr>
            <p:cNvPr id="15380" name="Oval 76"/>
            <p:cNvSpPr>
              <a:spLocks noChangeArrowheads="1"/>
            </p:cNvSpPr>
            <p:nvPr/>
          </p:nvSpPr>
          <p:spPr bwMode="gray">
            <a:xfrm>
              <a:off x="4357688" y="1790688"/>
              <a:ext cx="622300" cy="622300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latin typeface="+mj-lt"/>
                <a:ea typeface="宋体" charset="-122"/>
              </a:endParaRPr>
            </a:p>
          </p:txBody>
        </p:sp>
        <p:sp>
          <p:nvSpPr>
            <p:cNvPr id="15381" name="Oval 77"/>
            <p:cNvSpPr>
              <a:spLocks noChangeArrowheads="1"/>
            </p:cNvSpPr>
            <p:nvPr/>
          </p:nvSpPr>
          <p:spPr bwMode="gray">
            <a:xfrm>
              <a:off x="4365625" y="1793863"/>
              <a:ext cx="608013" cy="608013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latin typeface="+mj-lt"/>
                <a:ea typeface="宋体" charset="-122"/>
              </a:endParaRPr>
            </a:p>
          </p:txBody>
        </p:sp>
        <p:sp>
          <p:nvSpPr>
            <p:cNvPr id="15382" name="Oval 78"/>
            <p:cNvSpPr>
              <a:spLocks noChangeArrowheads="1"/>
            </p:cNvSpPr>
            <p:nvPr/>
          </p:nvSpPr>
          <p:spPr bwMode="gray">
            <a:xfrm>
              <a:off x="4371975" y="1800213"/>
              <a:ext cx="577850" cy="566738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latin typeface="+mj-lt"/>
                <a:ea typeface="宋体" charset="-122"/>
              </a:endParaRPr>
            </a:p>
          </p:txBody>
        </p:sp>
        <p:sp>
          <p:nvSpPr>
            <p:cNvPr id="15383" name="Oval 79"/>
            <p:cNvSpPr>
              <a:spLocks noChangeArrowheads="1"/>
            </p:cNvSpPr>
            <p:nvPr/>
          </p:nvSpPr>
          <p:spPr bwMode="gray">
            <a:xfrm>
              <a:off x="4406900" y="1816088"/>
              <a:ext cx="512763" cy="460375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latin typeface="+mj-lt"/>
                <a:ea typeface="宋体" charset="-122"/>
              </a:endParaRPr>
            </a:p>
          </p:txBody>
        </p:sp>
        <p:sp>
          <p:nvSpPr>
            <p:cNvPr id="15384" name="Text Box 80"/>
            <p:cNvSpPr txBox="1">
              <a:spLocks noChangeArrowheads="1"/>
            </p:cNvSpPr>
            <p:nvPr/>
          </p:nvSpPr>
          <p:spPr bwMode="gray">
            <a:xfrm>
              <a:off x="4489450" y="1878001"/>
              <a:ext cx="354013" cy="4572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zh-CN" sz="2400">
                  <a:solidFill>
                    <a:srgbClr val="000000"/>
                  </a:solidFill>
                  <a:latin typeface="+mj-lt"/>
                  <a:ea typeface="宋体" charset="-122"/>
                </a:rPr>
                <a:t>2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647839" y="2583531"/>
              <a:ext cx="2075543" cy="21082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</a:pPr>
              <a:r>
                <a:rPr lang="en-US" sz="1400" b="1" u="sng" dirty="0" smtClean="0">
                  <a:solidFill>
                    <a:srgbClr val="211E54"/>
                  </a:solidFill>
                  <a:latin typeface="+mj-lt"/>
                </a:rPr>
                <a:t>Be an extended arm to our Client</a:t>
              </a:r>
            </a:p>
            <a:p>
              <a:pPr algn="ctr">
                <a:spcBef>
                  <a:spcPts val="600"/>
                </a:spcBef>
              </a:pPr>
              <a:r>
                <a:rPr lang="en-US" sz="1400" b="1" dirty="0" smtClean="0">
                  <a:solidFill>
                    <a:srgbClr val="211E54"/>
                  </a:solidFill>
                  <a:latin typeface="+mj-lt"/>
                </a:rPr>
                <a:t/>
              </a:r>
              <a:br>
                <a:rPr lang="en-US" sz="1400" b="1" dirty="0" smtClean="0">
                  <a:solidFill>
                    <a:srgbClr val="211E54"/>
                  </a:solidFill>
                  <a:latin typeface="+mj-lt"/>
                </a:rPr>
              </a:br>
              <a:r>
                <a:rPr lang="en-US" sz="1400" b="1" dirty="0" smtClean="0">
                  <a:solidFill>
                    <a:srgbClr val="211E54"/>
                  </a:solidFill>
                  <a:latin typeface="+mj-lt"/>
                </a:rPr>
                <a:t>Right from scouting for talent we can undertake jobs like Exit formalities, Exclusive Contact for Hiring etc.</a:t>
              </a:r>
              <a:endParaRPr lang="en-US" sz="1400" b="1" dirty="0">
                <a:solidFill>
                  <a:srgbClr val="211E54"/>
                </a:solidFill>
                <a:latin typeface="+mj-lt"/>
              </a:endParaRPr>
            </a:p>
          </p:txBody>
        </p:sp>
      </p:grpSp>
      <p:sp>
        <p:nvSpPr>
          <p:cNvPr id="44" name="AutoShape 20"/>
          <p:cNvSpPr>
            <a:spLocks noChangeArrowheads="1"/>
          </p:cNvSpPr>
          <p:nvPr/>
        </p:nvSpPr>
        <p:spPr bwMode="blackWhite">
          <a:xfrm>
            <a:off x="2309812" y="5753100"/>
            <a:ext cx="5657876" cy="61437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CN" sz="2000" b="1" dirty="0" smtClean="0">
                <a:latin typeface="+mj-lt"/>
                <a:ea typeface="宋体" charset="-122"/>
              </a:rPr>
              <a:t>We strongly believe that Time is Precious</a:t>
            </a:r>
            <a:endParaRPr lang="en-US" altLang="zh-CN" sz="2000" b="1" dirty="0">
              <a:latin typeface="+mj-lt"/>
              <a:ea typeface="宋体" charset="-122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6885806" y="1742617"/>
            <a:ext cx="2163763" cy="3665553"/>
            <a:chOff x="3606800" y="1785926"/>
            <a:chExt cx="2163763" cy="3665553"/>
          </a:xfrm>
        </p:grpSpPr>
        <p:grpSp>
          <p:nvGrpSpPr>
            <p:cNvPr id="46" name="Group 45"/>
            <p:cNvGrpSpPr/>
            <p:nvPr/>
          </p:nvGrpSpPr>
          <p:grpSpPr>
            <a:xfrm>
              <a:off x="3606800" y="2093900"/>
              <a:ext cx="2163763" cy="3357579"/>
              <a:chOff x="3606800" y="2500313"/>
              <a:chExt cx="2163763" cy="2857500"/>
            </a:xfrm>
          </p:grpSpPr>
          <p:sp>
            <p:nvSpPr>
              <p:cNvPr id="57" name="AutoShape 71"/>
              <p:cNvSpPr>
                <a:spLocks noChangeArrowheads="1"/>
              </p:cNvSpPr>
              <p:nvPr/>
            </p:nvSpPr>
            <p:spPr bwMode="gray">
              <a:xfrm>
                <a:off x="3606800" y="2500313"/>
                <a:ext cx="2163763" cy="2857500"/>
              </a:xfrm>
              <a:prstGeom prst="roundRect">
                <a:avLst>
                  <a:gd name="adj" fmla="val 17509"/>
                </a:avLst>
              </a:prstGeom>
              <a:gradFill rotWithShape="1">
                <a:gsLst>
                  <a:gs pos="0">
                    <a:srgbClr val="34B034"/>
                  </a:gs>
                  <a:gs pos="100000">
                    <a:srgbClr val="3F8B4A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+mj-lt"/>
                  <a:ea typeface="宋体" charset="-122"/>
                </a:endParaRPr>
              </a:p>
            </p:txBody>
          </p:sp>
          <p:sp>
            <p:nvSpPr>
              <p:cNvPr id="58" name="AutoShape 72"/>
              <p:cNvSpPr>
                <a:spLocks noChangeArrowheads="1"/>
              </p:cNvSpPr>
              <p:nvPr/>
            </p:nvSpPr>
            <p:spPr bwMode="gray">
              <a:xfrm>
                <a:off x="3640138" y="2508250"/>
                <a:ext cx="2098675" cy="2803525"/>
              </a:xfrm>
              <a:prstGeom prst="roundRect">
                <a:avLst>
                  <a:gd name="adj" fmla="val 16667"/>
                </a:avLst>
              </a:prstGeom>
              <a:solidFill>
                <a:srgbClr val="7030A0"/>
              </a:solidFill>
              <a:ln w="9525">
                <a:noFill/>
                <a:round/>
                <a:headEnd/>
                <a:tailEnd/>
              </a:ln>
              <a:effectLst>
                <a:glow>
                  <a:srgbClr val="7030A0">
                    <a:alpha val="40000"/>
                  </a:srgbClr>
                </a:glow>
              </a:effectLst>
            </p:spPr>
            <p:txBody>
              <a:bodyPr wrap="none" anchor="ctr"/>
              <a:lstStyle/>
              <a:p>
                <a:endParaRPr lang="zh-CN" altLang="en-US">
                  <a:latin typeface="+mj-lt"/>
                  <a:ea typeface="宋体" charset="-122"/>
                </a:endParaRPr>
              </a:p>
            </p:txBody>
          </p:sp>
        </p:grpSp>
        <p:sp>
          <p:nvSpPr>
            <p:cNvPr id="50" name="Oval 75"/>
            <p:cNvSpPr>
              <a:spLocks noChangeArrowheads="1"/>
            </p:cNvSpPr>
            <p:nvPr/>
          </p:nvSpPr>
          <p:spPr bwMode="gray">
            <a:xfrm>
              <a:off x="4351338" y="1785926"/>
              <a:ext cx="642937" cy="519351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>
                <a:latin typeface="+mj-lt"/>
                <a:ea typeface="宋体" charset="-122"/>
              </a:endParaRPr>
            </a:p>
          </p:txBody>
        </p:sp>
        <p:sp>
          <p:nvSpPr>
            <p:cNvPr id="51" name="Oval 76"/>
            <p:cNvSpPr>
              <a:spLocks noChangeArrowheads="1"/>
            </p:cNvSpPr>
            <p:nvPr/>
          </p:nvSpPr>
          <p:spPr bwMode="gray">
            <a:xfrm>
              <a:off x="4357688" y="1790688"/>
              <a:ext cx="622300" cy="622300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latin typeface="+mj-lt"/>
                <a:ea typeface="宋体" charset="-122"/>
              </a:endParaRPr>
            </a:p>
          </p:txBody>
        </p:sp>
        <p:sp>
          <p:nvSpPr>
            <p:cNvPr id="52" name="Oval 77"/>
            <p:cNvSpPr>
              <a:spLocks noChangeArrowheads="1"/>
            </p:cNvSpPr>
            <p:nvPr/>
          </p:nvSpPr>
          <p:spPr bwMode="gray">
            <a:xfrm>
              <a:off x="4365625" y="1793863"/>
              <a:ext cx="608013" cy="608013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latin typeface="+mj-lt"/>
                <a:ea typeface="宋体" charset="-122"/>
              </a:endParaRPr>
            </a:p>
          </p:txBody>
        </p:sp>
        <p:sp>
          <p:nvSpPr>
            <p:cNvPr id="53" name="Oval 78"/>
            <p:cNvSpPr>
              <a:spLocks noChangeArrowheads="1"/>
            </p:cNvSpPr>
            <p:nvPr/>
          </p:nvSpPr>
          <p:spPr bwMode="gray">
            <a:xfrm>
              <a:off x="4371975" y="1800213"/>
              <a:ext cx="577850" cy="566738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latin typeface="+mj-lt"/>
                <a:ea typeface="宋体" charset="-122"/>
              </a:endParaRPr>
            </a:p>
          </p:txBody>
        </p:sp>
        <p:sp>
          <p:nvSpPr>
            <p:cNvPr id="54" name="Oval 79"/>
            <p:cNvSpPr>
              <a:spLocks noChangeArrowheads="1"/>
            </p:cNvSpPr>
            <p:nvPr/>
          </p:nvSpPr>
          <p:spPr bwMode="gray">
            <a:xfrm>
              <a:off x="4406900" y="1816088"/>
              <a:ext cx="512763" cy="460375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latin typeface="+mj-lt"/>
                <a:ea typeface="宋体" charset="-122"/>
              </a:endParaRPr>
            </a:p>
          </p:txBody>
        </p:sp>
        <p:sp>
          <p:nvSpPr>
            <p:cNvPr id="55" name="Text Box 80"/>
            <p:cNvSpPr txBox="1">
              <a:spLocks noChangeArrowheads="1"/>
            </p:cNvSpPr>
            <p:nvPr/>
          </p:nvSpPr>
          <p:spPr bwMode="gray">
            <a:xfrm>
              <a:off x="4488363" y="1878001"/>
              <a:ext cx="356188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zh-CN" sz="2400" dirty="0">
                  <a:solidFill>
                    <a:srgbClr val="000000"/>
                  </a:solidFill>
                  <a:latin typeface="+mj-lt"/>
                  <a:ea typeface="宋体" charset="-122"/>
                </a:rPr>
                <a:t>4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647839" y="2583531"/>
              <a:ext cx="2075543" cy="1461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</a:pPr>
              <a:r>
                <a:rPr lang="en-US" sz="1400" b="1" u="sng" dirty="0" smtClean="0">
                  <a:solidFill>
                    <a:srgbClr val="211E54"/>
                  </a:solidFill>
                </a:rPr>
                <a:t>Advertisement</a:t>
              </a:r>
              <a:endParaRPr lang="en-US" sz="1400" b="1" u="sng" dirty="0">
                <a:solidFill>
                  <a:srgbClr val="211E54"/>
                </a:solidFill>
              </a:endParaRPr>
            </a:p>
            <a:p>
              <a:pPr algn="ctr">
                <a:spcBef>
                  <a:spcPts val="600"/>
                </a:spcBef>
              </a:pPr>
              <a:r>
                <a:rPr lang="en-US" sz="1400" b="1" dirty="0" smtClean="0">
                  <a:solidFill>
                    <a:srgbClr val="211E54"/>
                  </a:solidFill>
                  <a:latin typeface="+mj-lt"/>
                </a:rPr>
                <a:t/>
              </a:r>
              <a:br>
                <a:rPr lang="en-US" sz="1400" b="1" dirty="0" smtClean="0">
                  <a:solidFill>
                    <a:srgbClr val="211E54"/>
                  </a:solidFill>
                  <a:latin typeface="+mj-lt"/>
                </a:rPr>
              </a:br>
              <a:r>
                <a:rPr lang="en-US" sz="1400" b="1" dirty="0" smtClean="0">
                  <a:solidFill>
                    <a:srgbClr val="211E54"/>
                  </a:solidFill>
                  <a:latin typeface="+mj-lt"/>
                </a:rPr>
                <a:t>We can assist you in advertising at our site  to enhance your Brand Value</a:t>
              </a:r>
              <a:endParaRPr lang="en-US" sz="1400" b="1" dirty="0">
                <a:solidFill>
                  <a:srgbClr val="211E54"/>
                </a:solidFill>
                <a:latin typeface="+mj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Overview</a:t>
            </a:r>
            <a:endParaRPr lang="en-US" altLang="zh-CN" dirty="0">
              <a:ea typeface="宋体" charset="-122"/>
            </a:endParaRPr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005408" y="1486494"/>
            <a:ext cx="7239000" cy="2374554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buClr>
                <a:schemeClr val="tx1"/>
              </a:buClr>
              <a:buFont typeface="Wingdings" pitchFamily="2" charset="2"/>
              <a:buChar char="þ"/>
            </a:pPr>
            <a:r>
              <a:rPr lang="en-US" altLang="zh-CN" sz="1600" dirty="0" smtClean="0">
                <a:solidFill>
                  <a:srgbClr val="211E54"/>
                </a:solidFill>
                <a:ea typeface="宋体" charset="-122"/>
              </a:rPr>
              <a:t>We are multifaceted &amp; are relentlessly involved in the endeavor to aide our clients in leveraging human capital management as a </a:t>
            </a:r>
            <a:r>
              <a:rPr lang="en-US" altLang="zh-CN" sz="1600" b="1" u="sng" dirty="0" smtClean="0">
                <a:solidFill>
                  <a:srgbClr val="211E54"/>
                </a:solidFill>
                <a:ea typeface="宋体" charset="-122"/>
              </a:rPr>
              <a:t>Competitive Differentiator</a:t>
            </a:r>
            <a:r>
              <a:rPr lang="en-US" altLang="zh-CN" sz="1600" dirty="0" smtClean="0">
                <a:solidFill>
                  <a:srgbClr val="211E54"/>
                </a:solidFill>
                <a:ea typeface="宋体" charset="-122"/>
              </a:rPr>
              <a:t>.</a:t>
            </a:r>
          </a:p>
          <a:p>
            <a:pPr marL="457200" indent="-457200">
              <a:spcBef>
                <a:spcPts val="600"/>
              </a:spcBef>
              <a:buClr>
                <a:schemeClr val="tx1"/>
              </a:buClr>
              <a:buFont typeface="Wingdings" pitchFamily="2" charset="2"/>
              <a:buChar char="þ"/>
            </a:pPr>
            <a:r>
              <a:rPr lang="en-US" altLang="zh-CN" sz="1600" dirty="0" smtClean="0">
                <a:solidFill>
                  <a:srgbClr val="211E54"/>
                </a:solidFill>
                <a:ea typeface="宋体" charset="-122"/>
              </a:rPr>
              <a:t> We offer high ‘</a:t>
            </a:r>
            <a:r>
              <a:rPr lang="en-US" altLang="zh-CN" sz="1600" b="1" dirty="0" smtClean="0">
                <a:solidFill>
                  <a:srgbClr val="211E54"/>
                </a:solidFill>
                <a:ea typeface="宋体" charset="-122"/>
              </a:rPr>
              <a:t>Return on Investment on Recruiting Process</a:t>
            </a:r>
            <a:r>
              <a:rPr lang="en-US" altLang="zh-CN" sz="1600" dirty="0" smtClean="0">
                <a:solidFill>
                  <a:srgbClr val="211E54"/>
                </a:solidFill>
                <a:ea typeface="宋体" charset="-122"/>
              </a:rPr>
              <a:t>” by working on [Time-to-hire, Cost-of-hire &amp; Quality-of-hire] as key recruiting metrics.</a:t>
            </a:r>
          </a:p>
          <a:p>
            <a:pPr marL="457200" indent="-457200">
              <a:spcBef>
                <a:spcPts val="600"/>
              </a:spcBef>
              <a:buClr>
                <a:schemeClr val="tx1"/>
              </a:buClr>
              <a:buFont typeface="Wingdings" pitchFamily="2" charset="2"/>
              <a:buChar char="þ"/>
            </a:pPr>
            <a:r>
              <a:rPr lang="en-US" altLang="zh-CN" sz="1600" dirty="0" smtClean="0">
                <a:solidFill>
                  <a:srgbClr val="211E54"/>
                </a:solidFill>
                <a:ea typeface="宋体" charset="-122"/>
              </a:rPr>
              <a:t>We partner our clients by offering multifarious solutions to recruitment of high- caliber professionals across all managerial disciplines such as :</a:t>
            </a:r>
            <a:br>
              <a:rPr lang="en-US" altLang="zh-CN" sz="1600" dirty="0" smtClean="0">
                <a:solidFill>
                  <a:srgbClr val="211E54"/>
                </a:solidFill>
                <a:ea typeface="宋体" charset="-122"/>
              </a:rPr>
            </a:br>
            <a:endParaRPr lang="en-US" altLang="zh-CN" sz="1600" dirty="0" smtClean="0">
              <a:solidFill>
                <a:srgbClr val="211E54"/>
              </a:solidFill>
              <a:ea typeface="宋体" charset="-122"/>
            </a:endParaRP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1328261" y="3789039"/>
            <a:ext cx="3242825" cy="2623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spcBef>
                <a:spcPts val="600"/>
              </a:spcBef>
              <a:buClr>
                <a:schemeClr val="tx1"/>
              </a:buClr>
              <a:buSzPct val="100000"/>
              <a:buFont typeface="Wingdings" pitchFamily="2" charset="2"/>
              <a:buChar char="v"/>
            </a:pPr>
            <a:r>
              <a:rPr lang="en-US" altLang="zh-CN" sz="1600" kern="0" dirty="0">
                <a:solidFill>
                  <a:srgbClr val="211E54"/>
                </a:solidFill>
                <a:ea typeface="宋体" charset="-122"/>
              </a:rPr>
              <a:t>Business Development </a:t>
            </a:r>
          </a:p>
          <a:p>
            <a:pPr marL="228600" lvl="0" indent="-228600">
              <a:spcBef>
                <a:spcPts val="600"/>
              </a:spcBef>
              <a:buClr>
                <a:schemeClr val="tx1"/>
              </a:buClr>
              <a:buSzPct val="100000"/>
              <a:buFont typeface="Wingdings" pitchFamily="2" charset="2"/>
              <a:buChar char="v"/>
            </a:pPr>
            <a:r>
              <a:rPr lang="en-US" altLang="zh-CN" sz="1600" kern="0" dirty="0" smtClean="0">
                <a:solidFill>
                  <a:srgbClr val="211E54"/>
                </a:solidFill>
                <a:latin typeface="+mn-lt"/>
                <a:ea typeface="宋体" charset="-122"/>
              </a:rPr>
              <a:t>General </a:t>
            </a:r>
            <a:r>
              <a:rPr lang="en-US" altLang="zh-CN" sz="1600" kern="0" dirty="0" smtClean="0">
                <a:solidFill>
                  <a:srgbClr val="211E54"/>
                </a:solidFill>
                <a:latin typeface="+mn-lt"/>
                <a:ea typeface="宋体" charset="-122"/>
              </a:rPr>
              <a:t>Management</a:t>
            </a:r>
          </a:p>
          <a:p>
            <a:pPr marL="228600" lvl="0" indent="-228600">
              <a:spcBef>
                <a:spcPts val="600"/>
              </a:spcBef>
              <a:buClr>
                <a:schemeClr val="tx1"/>
              </a:buClr>
              <a:buSzPct val="100000"/>
              <a:buFont typeface="Wingdings" pitchFamily="2" charset="2"/>
              <a:buChar char="v"/>
            </a:pPr>
            <a:r>
              <a:rPr lang="en-US" altLang="zh-CN" sz="1600" kern="0" dirty="0" smtClean="0">
                <a:solidFill>
                  <a:srgbClr val="211E54"/>
                </a:solidFill>
                <a:latin typeface="+mn-lt"/>
                <a:ea typeface="宋体" charset="-122"/>
              </a:rPr>
              <a:t>Export/Import Specialists</a:t>
            </a:r>
          </a:p>
          <a:p>
            <a:pPr marL="228600" indent="-228600">
              <a:spcBef>
                <a:spcPts val="600"/>
              </a:spcBef>
              <a:buClr>
                <a:schemeClr val="tx1"/>
              </a:buClr>
              <a:buSzPct val="100000"/>
              <a:buFont typeface="Wingdings" pitchFamily="2" charset="2"/>
              <a:buChar char="v"/>
            </a:pPr>
            <a:r>
              <a:rPr lang="en-US" altLang="zh-CN" sz="1600" kern="0" dirty="0">
                <a:solidFill>
                  <a:srgbClr val="211E54"/>
                </a:solidFill>
                <a:ea typeface="宋体" charset="-122"/>
              </a:rPr>
              <a:t>Finance</a:t>
            </a:r>
          </a:p>
          <a:p>
            <a:pPr marL="228600" indent="-228600">
              <a:spcBef>
                <a:spcPts val="600"/>
              </a:spcBef>
              <a:buClr>
                <a:schemeClr val="tx1"/>
              </a:buClr>
              <a:buSzPct val="100000"/>
              <a:buFont typeface="Wingdings" pitchFamily="2" charset="2"/>
              <a:buChar char="v"/>
            </a:pPr>
            <a:r>
              <a:rPr lang="en-US" altLang="zh-CN" sz="1600" kern="0" dirty="0" smtClean="0">
                <a:solidFill>
                  <a:srgbClr val="211E54"/>
                </a:solidFill>
                <a:latin typeface="+mn-lt"/>
                <a:ea typeface="宋体" charset="-122"/>
              </a:rPr>
              <a:t>Hotel </a:t>
            </a:r>
            <a:r>
              <a:rPr lang="en-US" altLang="zh-CN" sz="1600" kern="0" dirty="0">
                <a:solidFill>
                  <a:srgbClr val="211E54"/>
                </a:solidFill>
                <a:latin typeface="+mn-lt"/>
                <a:ea typeface="宋体" charset="-122"/>
              </a:rPr>
              <a:t>&amp; Hospital Staff</a:t>
            </a:r>
          </a:p>
          <a:p>
            <a:pPr marL="228600" lvl="0" indent="-228600">
              <a:spcBef>
                <a:spcPts val="600"/>
              </a:spcBef>
              <a:buClr>
                <a:schemeClr val="tx1"/>
              </a:buClr>
              <a:buSzPct val="100000"/>
              <a:buFont typeface="Wingdings" pitchFamily="2" charset="2"/>
              <a:buChar char="v"/>
            </a:pPr>
            <a:r>
              <a:rPr lang="en-US" altLang="zh-CN" sz="1600" kern="0" dirty="0">
                <a:solidFill>
                  <a:srgbClr val="211E54"/>
                </a:solidFill>
                <a:latin typeface="+mn-lt"/>
                <a:ea typeface="宋体" charset="-122"/>
              </a:rPr>
              <a:t>Human </a:t>
            </a:r>
            <a:r>
              <a:rPr lang="en-US" altLang="zh-CN" sz="1600" kern="0" dirty="0" smtClean="0">
                <a:solidFill>
                  <a:srgbClr val="211E54"/>
                </a:solidFill>
                <a:latin typeface="+mn-lt"/>
                <a:ea typeface="宋体" charset="-122"/>
              </a:rPr>
              <a:t>Resources</a:t>
            </a:r>
            <a:endParaRPr lang="en-US" altLang="zh-CN" sz="1600" kern="0" dirty="0" smtClean="0">
              <a:solidFill>
                <a:srgbClr val="211E54"/>
              </a:solidFill>
              <a:latin typeface="+mn-lt"/>
              <a:ea typeface="宋体" charset="-122"/>
            </a:endParaRPr>
          </a:p>
          <a:p>
            <a:pPr marL="228600" indent="-228600">
              <a:spcBef>
                <a:spcPts val="600"/>
              </a:spcBef>
              <a:buClr>
                <a:schemeClr val="tx1"/>
              </a:buClr>
              <a:buSzPct val="100000"/>
              <a:buFont typeface="Wingdings" pitchFamily="2" charset="2"/>
              <a:buChar char="v"/>
            </a:pPr>
            <a:r>
              <a:rPr lang="en-US" altLang="zh-CN" sz="1600" kern="0" dirty="0">
                <a:solidFill>
                  <a:srgbClr val="211E54"/>
                </a:solidFill>
                <a:latin typeface="+mn-lt"/>
                <a:ea typeface="宋体" charset="-122"/>
              </a:rPr>
              <a:t>IT</a:t>
            </a:r>
          </a:p>
          <a:p>
            <a:pPr marL="228600" indent="-228600">
              <a:spcBef>
                <a:spcPts val="600"/>
              </a:spcBef>
              <a:buClr>
                <a:schemeClr val="tx1"/>
              </a:buClr>
              <a:buSzPct val="100000"/>
              <a:buFont typeface="Wingdings" pitchFamily="2" charset="2"/>
              <a:buChar char="v"/>
            </a:pPr>
            <a:r>
              <a:rPr lang="en-US" altLang="zh-CN" sz="1600" kern="0" dirty="0">
                <a:solidFill>
                  <a:srgbClr val="211E54"/>
                </a:solidFill>
                <a:latin typeface="+mn-lt"/>
                <a:ea typeface="宋体" charset="-122"/>
              </a:rPr>
              <a:t>Logistics</a:t>
            </a:r>
          </a:p>
          <a:p>
            <a:pPr>
              <a:spcBef>
                <a:spcPts val="600"/>
              </a:spcBef>
              <a:buClr>
                <a:schemeClr val="tx1"/>
              </a:buClr>
              <a:buSzPct val="100000"/>
            </a:pPr>
            <a:r>
              <a:rPr lang="en-US" altLang="zh-CN" sz="1600" kern="0" dirty="0" smtClean="0">
                <a:solidFill>
                  <a:srgbClr val="211E54"/>
                </a:solidFill>
                <a:latin typeface="+mn-lt"/>
                <a:ea typeface="宋体" charset="-122"/>
              </a:rPr>
              <a:t>	</a:t>
            </a: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4571087" y="3789038"/>
            <a:ext cx="3961354" cy="242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spcBef>
                <a:spcPts val="600"/>
              </a:spcBef>
              <a:buClr>
                <a:schemeClr val="tx1"/>
              </a:buClr>
              <a:buSzPct val="100000"/>
              <a:buFont typeface="Wingdings" pitchFamily="2" charset="2"/>
              <a:buChar char="v"/>
            </a:pPr>
            <a:r>
              <a:rPr lang="en-US" altLang="zh-CN" sz="1600" kern="0" dirty="0" smtClean="0">
                <a:solidFill>
                  <a:srgbClr val="211E54"/>
                </a:solidFill>
                <a:latin typeface="+mn-lt"/>
                <a:ea typeface="宋体" charset="-122"/>
              </a:rPr>
              <a:t>Marketing</a:t>
            </a:r>
            <a:endParaRPr lang="en-US" altLang="zh-CN" sz="1600" kern="0" dirty="0">
              <a:solidFill>
                <a:srgbClr val="211E54"/>
              </a:solidFill>
              <a:latin typeface="+mn-lt"/>
              <a:ea typeface="宋体" charset="-122"/>
            </a:endParaRPr>
          </a:p>
          <a:p>
            <a:pPr marL="228600" lvl="0" indent="-228600">
              <a:spcBef>
                <a:spcPts val="600"/>
              </a:spcBef>
              <a:buClr>
                <a:schemeClr val="tx1"/>
              </a:buClr>
              <a:buSzPct val="100000"/>
              <a:buFont typeface="Wingdings" pitchFamily="2" charset="2"/>
              <a:buChar char="v"/>
            </a:pPr>
            <a:r>
              <a:rPr lang="en-US" altLang="zh-CN" sz="1600" kern="0" dirty="0" smtClean="0">
                <a:solidFill>
                  <a:srgbClr val="211E54"/>
                </a:solidFill>
                <a:latin typeface="+mn-lt"/>
                <a:ea typeface="宋体" charset="-122"/>
              </a:rPr>
              <a:t>Medical</a:t>
            </a:r>
            <a:r>
              <a:rPr lang="en-US" altLang="zh-CN" sz="1600" kern="0" dirty="0" smtClean="0">
                <a:solidFill>
                  <a:srgbClr val="211E54"/>
                </a:solidFill>
                <a:latin typeface="+mn-lt"/>
                <a:ea typeface="宋体" charset="-122"/>
              </a:rPr>
              <a:t>, Para Medical &amp; All related Hospital </a:t>
            </a:r>
            <a:r>
              <a:rPr lang="en-US" altLang="zh-CN" sz="1600" kern="0" dirty="0" smtClean="0">
                <a:solidFill>
                  <a:srgbClr val="211E54"/>
                </a:solidFill>
                <a:latin typeface="+mn-lt"/>
                <a:ea typeface="宋体" charset="-122"/>
              </a:rPr>
              <a:t>Staff</a:t>
            </a:r>
          </a:p>
          <a:p>
            <a:pPr marL="228600" lvl="0" indent="-228600">
              <a:spcBef>
                <a:spcPts val="600"/>
              </a:spcBef>
              <a:buClr>
                <a:schemeClr val="tx1"/>
              </a:buClr>
              <a:buSzPct val="100000"/>
              <a:buFont typeface="Wingdings" pitchFamily="2" charset="2"/>
              <a:buChar char="v"/>
            </a:pPr>
            <a:r>
              <a:rPr lang="en-US" altLang="zh-CN" sz="1600" kern="0" dirty="0" smtClean="0">
                <a:solidFill>
                  <a:srgbClr val="211E54"/>
                </a:solidFill>
                <a:ea typeface="宋体" charset="-122"/>
              </a:rPr>
              <a:t>Operations</a:t>
            </a:r>
          </a:p>
          <a:p>
            <a:pPr marL="228600" lvl="0" indent="-228600">
              <a:spcBef>
                <a:spcPts val="600"/>
              </a:spcBef>
              <a:buClr>
                <a:schemeClr val="tx1"/>
              </a:buClr>
              <a:buSzPct val="100000"/>
              <a:buFont typeface="Wingdings" pitchFamily="2" charset="2"/>
              <a:buChar char="v"/>
            </a:pPr>
            <a:r>
              <a:rPr lang="en-US" altLang="zh-CN" sz="1600" kern="0" dirty="0" smtClean="0">
                <a:solidFill>
                  <a:srgbClr val="211E54"/>
                </a:solidFill>
                <a:latin typeface="+mn-lt"/>
                <a:ea typeface="宋体" charset="-122"/>
              </a:rPr>
              <a:t>Project</a:t>
            </a:r>
            <a:endParaRPr lang="en-US" altLang="zh-CN" sz="1600" kern="0" dirty="0" smtClean="0">
              <a:solidFill>
                <a:srgbClr val="211E54"/>
              </a:solidFill>
              <a:latin typeface="+mn-lt"/>
              <a:ea typeface="宋体" charset="-122"/>
            </a:endParaRPr>
          </a:p>
          <a:p>
            <a:pPr marL="228600" indent="-228600">
              <a:spcBef>
                <a:spcPts val="600"/>
              </a:spcBef>
              <a:buClr>
                <a:schemeClr val="tx1"/>
              </a:buClr>
              <a:buSzPct val="100000"/>
              <a:buFont typeface="Wingdings" pitchFamily="2" charset="2"/>
              <a:buChar char="v"/>
            </a:pPr>
            <a:r>
              <a:rPr lang="en-US" altLang="zh-CN" sz="1600" kern="0" dirty="0">
                <a:solidFill>
                  <a:srgbClr val="211E54"/>
                </a:solidFill>
                <a:latin typeface="+mn-lt"/>
                <a:ea typeface="宋体" charset="-122"/>
              </a:rPr>
              <a:t>Sales &amp; Marketing</a:t>
            </a:r>
          </a:p>
          <a:p>
            <a:pPr marL="228600" lvl="0" indent="-228600">
              <a:spcBef>
                <a:spcPts val="600"/>
              </a:spcBef>
              <a:buClr>
                <a:schemeClr val="tx1"/>
              </a:buClr>
              <a:buSzPct val="100000"/>
              <a:buFont typeface="Wingdings" pitchFamily="2" charset="2"/>
              <a:buChar char="v"/>
            </a:pPr>
            <a:r>
              <a:rPr lang="en-US" altLang="zh-CN" sz="1600" kern="0" dirty="0" smtClean="0">
                <a:solidFill>
                  <a:srgbClr val="211E54"/>
                </a:solidFill>
                <a:latin typeface="+mn-lt"/>
                <a:ea typeface="宋体" charset="-122"/>
              </a:rPr>
              <a:t>Training</a:t>
            </a:r>
            <a:endParaRPr lang="en-US" altLang="zh-CN" sz="1600" kern="0" dirty="0" smtClean="0">
              <a:solidFill>
                <a:srgbClr val="211E54"/>
              </a:solidFill>
              <a:latin typeface="+mn-lt"/>
              <a:ea typeface="宋体" charset="-122"/>
            </a:endParaRPr>
          </a:p>
          <a:p>
            <a:pPr marL="228600" lvl="0" indent="-228600">
              <a:spcBef>
                <a:spcPts val="600"/>
              </a:spcBef>
              <a:buClr>
                <a:schemeClr val="tx1"/>
              </a:buClr>
              <a:buSzPct val="100000"/>
              <a:buFont typeface="Wingdings" pitchFamily="2" charset="2"/>
              <a:buChar char="v"/>
            </a:pPr>
            <a:r>
              <a:rPr lang="en-US" altLang="zh-CN" sz="1600" kern="0" dirty="0" smtClean="0">
                <a:solidFill>
                  <a:srgbClr val="211E54"/>
                </a:solidFill>
                <a:latin typeface="+mn-lt"/>
                <a:ea typeface="宋体" charset="-122"/>
              </a:rPr>
              <a:t>Other </a:t>
            </a:r>
            <a:r>
              <a:rPr lang="en-US" altLang="zh-CN" sz="1600" kern="0" dirty="0" smtClean="0">
                <a:solidFill>
                  <a:srgbClr val="211E54"/>
                </a:solidFill>
                <a:latin typeface="+mn-lt"/>
                <a:ea typeface="宋体" charset="-122"/>
              </a:rPr>
              <a:t>Office Staff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We Build Bridges</a:t>
            </a:r>
            <a:endParaRPr lang="en-US" altLang="zh-CN" dirty="0">
              <a:ea typeface="宋体" charset="-122"/>
            </a:endParaRPr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7239000" cy="3845024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buClr>
                <a:schemeClr val="tx1"/>
              </a:buClr>
              <a:buFont typeface="Wingdings" pitchFamily="2" charset="2"/>
              <a:buChar char="þ"/>
            </a:pPr>
            <a:r>
              <a:rPr lang="en-US" altLang="zh-CN" sz="1600" dirty="0" smtClean="0">
                <a:solidFill>
                  <a:srgbClr val="211E54"/>
                </a:solidFill>
                <a:ea typeface="宋体" charset="-122"/>
              </a:rPr>
              <a:t>Our Clients consider us our partners in progress and this can be mapped in all spheres of quality, services and reliability.</a:t>
            </a:r>
          </a:p>
          <a:p>
            <a:pPr marL="457200" indent="-457200">
              <a:spcBef>
                <a:spcPts val="600"/>
              </a:spcBef>
              <a:buClr>
                <a:schemeClr val="tx1"/>
              </a:buClr>
              <a:buFont typeface="Wingdings" pitchFamily="2" charset="2"/>
              <a:buChar char="þ"/>
            </a:pPr>
            <a:endParaRPr lang="en-US" altLang="zh-CN" sz="1600" dirty="0" smtClean="0">
              <a:solidFill>
                <a:srgbClr val="211E54"/>
              </a:solidFill>
              <a:ea typeface="宋体" charset="-122"/>
            </a:endParaRPr>
          </a:p>
          <a:p>
            <a:pPr marL="457200" indent="-457200">
              <a:spcBef>
                <a:spcPts val="600"/>
              </a:spcBef>
              <a:buClr>
                <a:schemeClr val="tx1"/>
              </a:buClr>
              <a:buFont typeface="Wingdings" pitchFamily="2" charset="2"/>
              <a:buChar char="þ"/>
            </a:pPr>
            <a:r>
              <a:rPr lang="en-US" altLang="zh-CN" sz="1600" dirty="0" smtClean="0">
                <a:solidFill>
                  <a:srgbClr val="211E54"/>
                </a:solidFill>
                <a:ea typeface="宋体" charset="-122"/>
              </a:rPr>
              <a:t>Our team is characterized by the extensive work experience and expertise in the area of executive search. We provide a platform for connecting the most progressive clients with the most creative and qualified candidates.</a:t>
            </a:r>
          </a:p>
          <a:p>
            <a:pPr marL="457200" indent="-457200">
              <a:spcBef>
                <a:spcPts val="600"/>
              </a:spcBef>
              <a:buClr>
                <a:schemeClr val="tx1"/>
              </a:buClr>
              <a:buFont typeface="Wingdings" pitchFamily="2" charset="2"/>
              <a:buChar char="þ"/>
            </a:pPr>
            <a:endParaRPr lang="en-US" altLang="zh-CN" sz="1600" dirty="0" smtClean="0">
              <a:solidFill>
                <a:srgbClr val="211E54"/>
              </a:solidFill>
              <a:ea typeface="宋体" charset="-122"/>
            </a:endParaRPr>
          </a:p>
          <a:p>
            <a:pPr marL="457200" indent="-457200">
              <a:spcBef>
                <a:spcPts val="600"/>
              </a:spcBef>
              <a:buClr>
                <a:schemeClr val="tx1"/>
              </a:buClr>
              <a:buFont typeface="Wingdings" pitchFamily="2" charset="2"/>
              <a:buChar char="þ"/>
            </a:pPr>
            <a:r>
              <a:rPr lang="en-US" altLang="zh-CN" sz="1600" dirty="0" smtClean="0">
                <a:solidFill>
                  <a:srgbClr val="211E54"/>
                </a:solidFill>
                <a:ea typeface="宋体" charset="-122"/>
              </a:rPr>
              <a:t>ACE Professionals‘ in-depth research of an organization is the key to providing efficient recruiting solutions. </a:t>
            </a:r>
          </a:p>
          <a:p>
            <a:pPr marL="457200" indent="-457200">
              <a:spcBef>
                <a:spcPts val="600"/>
              </a:spcBef>
              <a:buClr>
                <a:schemeClr val="tx1"/>
              </a:buClr>
              <a:buFont typeface="Wingdings" pitchFamily="2" charset="2"/>
              <a:buChar char="þ"/>
            </a:pPr>
            <a:endParaRPr lang="en-US" altLang="zh-CN" sz="1600" dirty="0" smtClean="0">
              <a:solidFill>
                <a:srgbClr val="211E54"/>
              </a:solidFill>
              <a:ea typeface="宋体" charset="-122"/>
            </a:endParaRPr>
          </a:p>
          <a:p>
            <a:pPr marL="457200" indent="-457200">
              <a:spcBef>
                <a:spcPts val="600"/>
              </a:spcBef>
              <a:buClr>
                <a:schemeClr val="tx1"/>
              </a:buClr>
              <a:buFont typeface="Wingdings" pitchFamily="2" charset="2"/>
              <a:buChar char="þ"/>
            </a:pPr>
            <a:r>
              <a:rPr lang="en-US" altLang="zh-CN" sz="1600" dirty="0" smtClean="0">
                <a:solidFill>
                  <a:srgbClr val="211E54"/>
                </a:solidFill>
                <a:ea typeface="宋体" charset="-122"/>
              </a:rPr>
              <a:t>Our personalized approach to career management helps each candidate optimize their career growth.</a:t>
            </a:r>
          </a:p>
        </p:txBody>
      </p:sp>
      <p:sp>
        <p:nvSpPr>
          <p:cNvPr id="7" name="Rectangle 6"/>
          <p:cNvSpPr/>
          <p:nvPr/>
        </p:nvSpPr>
        <p:spPr>
          <a:xfrm>
            <a:off x="571472" y="5429264"/>
            <a:ext cx="82153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spcBef>
                <a:spcPts val="600"/>
              </a:spcBef>
              <a:buClr>
                <a:schemeClr val="tx1"/>
              </a:buClr>
            </a:pPr>
            <a:r>
              <a:rPr lang="en-US" altLang="zh-CN" sz="2400" b="1" dirty="0" smtClean="0">
                <a:solidFill>
                  <a:srgbClr val="211E54"/>
                </a:solidFill>
                <a:ea typeface="宋体" charset="-122"/>
              </a:rPr>
              <a:t>We are about finding the </a:t>
            </a:r>
            <a:r>
              <a:rPr lang="en-US" altLang="zh-CN" sz="2400" b="1" u="sng" dirty="0" smtClean="0">
                <a:solidFill>
                  <a:srgbClr val="211E54"/>
                </a:solidFill>
                <a:ea typeface="宋体" charset="-122"/>
              </a:rPr>
              <a:t>right person... at the right time.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Our Executive Search Norms </a:t>
            </a:r>
            <a:endParaRPr lang="en-US" altLang="zh-CN" dirty="0"/>
          </a:p>
        </p:txBody>
      </p:sp>
      <p:grpSp>
        <p:nvGrpSpPr>
          <p:cNvPr id="18" name="Gruppieren 10"/>
          <p:cNvGrpSpPr/>
          <p:nvPr/>
        </p:nvGrpSpPr>
        <p:grpSpPr>
          <a:xfrm>
            <a:off x="2699591" y="1311731"/>
            <a:ext cx="4003795" cy="3197389"/>
            <a:chOff x="1979518" y="1061926"/>
            <a:chExt cx="4534093" cy="4548356"/>
          </a:xfrm>
          <a:solidFill>
            <a:schemeClr val="bg1">
              <a:lumMod val="65000"/>
            </a:schemeClr>
          </a:solidFill>
          <a:effectLst>
            <a:outerShdw blurRad="723900" dist="50800" dir="6120000" algn="ctr" rotWithShape="0">
              <a:srgbClr val="000000">
                <a:alpha val="57000"/>
              </a:srgbClr>
            </a:outerShdw>
          </a:effectLst>
          <a:scene3d>
            <a:camera prst="perspectiveFront" fov="5400000">
              <a:rot lat="19653974" lon="19492282" rev="1671675"/>
            </a:camera>
            <a:lightRig rig="threePt" dir="t"/>
          </a:scene3d>
        </p:grpSpPr>
        <p:sp>
          <p:nvSpPr>
            <p:cNvPr id="19" name="Träne 19"/>
            <p:cNvSpPr/>
            <p:nvPr/>
          </p:nvSpPr>
          <p:spPr>
            <a:xfrm>
              <a:off x="1979518" y="3425882"/>
              <a:ext cx="2184401" cy="2184400"/>
            </a:xfrm>
            <a:prstGeom prst="teardrop">
              <a:avLst/>
            </a:prstGeom>
            <a:gradFill flip="none" rotWithShape="1">
              <a:gsLst>
                <a:gs pos="0">
                  <a:srgbClr val="00A1DE">
                    <a:shade val="30000"/>
                    <a:satMod val="115000"/>
                  </a:srgbClr>
                </a:gs>
                <a:gs pos="50000">
                  <a:srgbClr val="00A1DE">
                    <a:shade val="67500"/>
                    <a:satMod val="115000"/>
                  </a:srgbClr>
                </a:gs>
                <a:gs pos="100000">
                  <a:srgbClr val="00A1DE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 w="4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kern="0">
                <a:solidFill>
                  <a:sysClr val="windowText" lastClr="000000"/>
                </a:solidFill>
                <a:latin typeface="Arial" charset="0"/>
                <a:ea typeface="ＭＳ Ｐゴシック" charset="-128"/>
              </a:endParaRPr>
            </a:p>
          </p:txBody>
        </p:sp>
        <p:sp>
          <p:nvSpPr>
            <p:cNvPr id="20" name="Träne 24"/>
            <p:cNvSpPr/>
            <p:nvPr/>
          </p:nvSpPr>
          <p:spPr>
            <a:xfrm flipH="1">
              <a:off x="4329210" y="3425882"/>
              <a:ext cx="2184401" cy="2184400"/>
            </a:xfrm>
            <a:prstGeom prst="teardrop">
              <a:avLst/>
            </a:prstGeom>
            <a:solidFill>
              <a:srgbClr val="B2B2B2"/>
            </a:solidFill>
            <a:ln w="4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kern="0" dirty="0">
                <a:solidFill>
                  <a:sysClr val="windowText" lastClr="000000"/>
                </a:solidFill>
                <a:latin typeface="Arial" charset="0"/>
                <a:ea typeface="ＭＳ Ｐゴシック" charset="-128"/>
              </a:endParaRPr>
            </a:p>
          </p:txBody>
        </p:sp>
        <p:sp>
          <p:nvSpPr>
            <p:cNvPr id="21" name="Träne 25"/>
            <p:cNvSpPr/>
            <p:nvPr/>
          </p:nvSpPr>
          <p:spPr>
            <a:xfrm flipV="1">
              <a:off x="1979518" y="1061926"/>
              <a:ext cx="2184401" cy="2184400"/>
            </a:xfrm>
            <a:prstGeom prst="teardrop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 w="4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kern="0">
                <a:solidFill>
                  <a:sysClr val="windowText" lastClr="000000"/>
                </a:solidFill>
                <a:latin typeface="Arial" charset="0"/>
                <a:ea typeface="ＭＳ Ｐゴシック" charset="-128"/>
              </a:endParaRPr>
            </a:p>
          </p:txBody>
        </p:sp>
        <p:sp>
          <p:nvSpPr>
            <p:cNvPr id="22" name="Träne 26"/>
            <p:cNvSpPr/>
            <p:nvPr/>
          </p:nvSpPr>
          <p:spPr>
            <a:xfrm flipH="1" flipV="1">
              <a:off x="4329209" y="1061926"/>
              <a:ext cx="2184402" cy="2184400"/>
            </a:xfrm>
            <a:prstGeom prst="teardrop">
              <a:avLst/>
            </a:prstGeom>
            <a:gradFill flip="none" rotWithShape="1">
              <a:gsLst>
                <a:gs pos="0">
                  <a:srgbClr val="92D400">
                    <a:lumMod val="75000"/>
                    <a:shade val="30000"/>
                    <a:satMod val="115000"/>
                  </a:srgbClr>
                </a:gs>
                <a:gs pos="50000">
                  <a:srgbClr val="92D400">
                    <a:lumMod val="75000"/>
                    <a:shade val="67500"/>
                    <a:satMod val="115000"/>
                  </a:srgbClr>
                </a:gs>
                <a:gs pos="100000">
                  <a:srgbClr val="92D400">
                    <a:lumMod val="75000"/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 w="4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kern="0">
                <a:solidFill>
                  <a:sysClr val="windowText" lastClr="000000"/>
                </a:solidFill>
                <a:latin typeface="Arial" charset="0"/>
                <a:ea typeface="ＭＳ Ｐゴシック" charset="-128"/>
              </a:endParaRPr>
            </a:p>
          </p:txBody>
        </p:sp>
      </p:grpSp>
      <p:sp>
        <p:nvSpPr>
          <p:cNvPr id="23" name="Rectangle 5"/>
          <p:cNvSpPr>
            <a:spLocks noChangeArrowheads="1"/>
          </p:cNvSpPr>
          <p:nvPr/>
        </p:nvSpPr>
        <p:spPr bwMode="gray">
          <a:xfrm>
            <a:off x="272610" y="1628800"/>
            <a:ext cx="2643206" cy="115228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08000" tIns="108000" rIns="144000" bIns="72000"/>
          <a:lstStyle/>
          <a:p>
            <a:pPr marL="114300" indent="-114300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v"/>
            </a:pPr>
            <a:r>
              <a:rPr lang="en-US" sz="1200" noProof="1" smtClean="0">
                <a:solidFill>
                  <a:srgbClr val="211E54"/>
                </a:solidFill>
                <a:latin typeface="+mn-lt"/>
              </a:rPr>
              <a:t>Conduct the reference checks for the selected candidates.</a:t>
            </a:r>
          </a:p>
          <a:p>
            <a:pPr marL="114300" indent="-114300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</a:pPr>
            <a:endParaRPr lang="en-US" sz="1200" noProof="1" smtClean="0">
              <a:solidFill>
                <a:srgbClr val="211E54"/>
              </a:solidFill>
              <a:latin typeface="+mn-lt"/>
            </a:endParaRPr>
          </a:p>
          <a:p>
            <a:pPr marL="114300" indent="-114300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v"/>
            </a:pPr>
            <a:r>
              <a:rPr lang="en-US" sz="1200" noProof="1" smtClean="0">
                <a:solidFill>
                  <a:srgbClr val="211E54"/>
                </a:solidFill>
                <a:latin typeface="+mn-lt"/>
              </a:rPr>
              <a:t>Assisting the client in salary negotiations, if required</a:t>
            </a:r>
            <a:endParaRPr lang="en-US" sz="1200" noProof="1">
              <a:solidFill>
                <a:srgbClr val="211E54"/>
              </a:solidFill>
              <a:latin typeface="+mn-lt"/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gray">
          <a:xfrm>
            <a:off x="5983733" y="1412776"/>
            <a:ext cx="3052763" cy="12961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08000" tIns="108000" rIns="144000" bIns="72000"/>
          <a:lstStyle/>
          <a:p>
            <a:pPr marL="114300" indent="-114300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v"/>
            </a:pPr>
            <a:r>
              <a:rPr lang="en-US" sz="1200" noProof="1" smtClean="0">
                <a:solidFill>
                  <a:srgbClr val="211E54"/>
                </a:solidFill>
                <a:latin typeface="+mn-lt"/>
              </a:rPr>
              <a:t>Study Clients’ business environment and work culture.</a:t>
            </a:r>
          </a:p>
          <a:p>
            <a:pPr marL="114300" indent="-114300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</a:pPr>
            <a:endParaRPr lang="en-US" sz="1200" noProof="1" smtClean="0">
              <a:solidFill>
                <a:srgbClr val="211E54"/>
              </a:solidFill>
              <a:latin typeface="+mn-lt"/>
            </a:endParaRPr>
          </a:p>
          <a:p>
            <a:pPr marL="114300" indent="-114300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v"/>
            </a:pPr>
            <a:r>
              <a:rPr lang="en-US" sz="1200" noProof="1" smtClean="0">
                <a:solidFill>
                  <a:srgbClr val="211E54"/>
                </a:solidFill>
                <a:latin typeface="+mn-lt"/>
              </a:rPr>
              <a:t>Specifications from the client relating to the Job specification and description</a:t>
            </a:r>
            <a:endParaRPr lang="en-US" sz="1200" noProof="1">
              <a:solidFill>
                <a:srgbClr val="211E54"/>
              </a:solidFill>
              <a:latin typeface="+mn-lt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gray">
          <a:xfrm>
            <a:off x="488634" y="4221088"/>
            <a:ext cx="2643206" cy="18722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08000" tIns="108000" rIns="144000" bIns="72000"/>
          <a:lstStyle/>
          <a:p>
            <a:pPr marL="114300" indent="-114300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v"/>
            </a:pPr>
            <a:r>
              <a:rPr lang="en-US" sz="1200" noProof="1" smtClean="0">
                <a:solidFill>
                  <a:srgbClr val="211E54"/>
                </a:solidFill>
                <a:latin typeface="+mn-lt"/>
              </a:rPr>
              <a:t>Act as a facilitator between client and candidate and help schedule interviews.</a:t>
            </a:r>
          </a:p>
          <a:p>
            <a:pPr marL="114300" indent="-114300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v"/>
            </a:pPr>
            <a:endParaRPr lang="en-US" sz="1200" noProof="1" smtClean="0">
              <a:solidFill>
                <a:srgbClr val="211E54"/>
              </a:solidFill>
              <a:latin typeface="+mn-lt"/>
            </a:endParaRPr>
          </a:p>
          <a:p>
            <a:pPr marL="114300" indent="-114300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v"/>
            </a:pPr>
            <a:r>
              <a:rPr lang="en-US" sz="1200" noProof="1" smtClean="0">
                <a:solidFill>
                  <a:srgbClr val="211E54"/>
                </a:solidFill>
                <a:latin typeface="+mn-lt"/>
              </a:rPr>
              <a:t>Follow up with the candidate as well as the company.</a:t>
            </a:r>
          </a:p>
          <a:p>
            <a:pPr marL="114300" indent="-114300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v"/>
            </a:pPr>
            <a:endParaRPr lang="en-US" sz="1200" noProof="1" smtClean="0">
              <a:solidFill>
                <a:srgbClr val="211E54"/>
              </a:solidFill>
              <a:latin typeface="+mn-lt"/>
            </a:endParaRPr>
          </a:p>
          <a:p>
            <a:pPr marL="114300" indent="-114300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v"/>
            </a:pPr>
            <a:r>
              <a:rPr lang="en-US" sz="1200" noProof="1" smtClean="0">
                <a:solidFill>
                  <a:srgbClr val="211E54"/>
                </a:solidFill>
                <a:latin typeface="+mn-lt"/>
              </a:rPr>
              <a:t>De-briefing the candidate post the interview stage</a:t>
            </a:r>
            <a:endParaRPr lang="en-US" sz="1200" noProof="1">
              <a:solidFill>
                <a:srgbClr val="211E54"/>
              </a:solidFill>
              <a:latin typeface="+mn-lt"/>
            </a:endParaRP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gray">
          <a:xfrm>
            <a:off x="5004048" y="4077072"/>
            <a:ext cx="3960440" cy="24086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08000" tIns="108000" rIns="144000" bIns="72000"/>
          <a:lstStyle/>
          <a:p>
            <a:pPr marL="114300" indent="-114300"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v"/>
            </a:pPr>
            <a:r>
              <a:rPr lang="en-US" sz="1200" noProof="1" smtClean="0">
                <a:solidFill>
                  <a:srgbClr val="211E54"/>
                </a:solidFill>
                <a:latin typeface="+mn-lt"/>
              </a:rPr>
              <a:t>We  dig into our  in-house as well as extraneous database.</a:t>
            </a:r>
          </a:p>
          <a:p>
            <a:pPr marL="114300" indent="-114300"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v"/>
            </a:pPr>
            <a:r>
              <a:rPr lang="en-US" sz="1200" noProof="1" smtClean="0">
                <a:solidFill>
                  <a:srgbClr val="211E54"/>
                </a:solidFill>
                <a:latin typeface="+mn-lt"/>
              </a:rPr>
              <a:t>We mine internal databases and use our widespread network to reach the right candidate as per specifications</a:t>
            </a:r>
          </a:p>
          <a:p>
            <a:pPr marL="114300" indent="-114300"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v"/>
            </a:pPr>
            <a:r>
              <a:rPr lang="en-US" sz="1200" noProof="1" smtClean="0">
                <a:solidFill>
                  <a:srgbClr val="211E54"/>
                </a:solidFill>
                <a:latin typeface="+mn-lt"/>
              </a:rPr>
              <a:t>Screen and evaluate the candidates.</a:t>
            </a:r>
          </a:p>
          <a:p>
            <a:pPr marL="114300" indent="-114300"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v"/>
            </a:pPr>
            <a:r>
              <a:rPr lang="en-US" sz="1200" noProof="1" smtClean="0">
                <a:solidFill>
                  <a:srgbClr val="211E54"/>
                </a:solidFill>
                <a:latin typeface="+mn-lt"/>
              </a:rPr>
              <a:t>Short list  multiple candidates ,from our end to give our client a liberty of choice.</a:t>
            </a:r>
          </a:p>
          <a:p>
            <a:pPr marL="114300" indent="-114300"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v"/>
            </a:pPr>
            <a:r>
              <a:rPr lang="en-US" sz="1200" noProof="1" smtClean="0">
                <a:solidFill>
                  <a:srgbClr val="211E54"/>
                </a:solidFill>
                <a:latin typeface="+mn-lt"/>
              </a:rPr>
              <a:t>Not only do we ensure ,we reach right candidates  with the right skill sets , we also ensure cultural fitment is in place as well.</a:t>
            </a:r>
            <a:endParaRPr lang="en-US" sz="1200" noProof="1">
              <a:solidFill>
                <a:srgbClr val="211E54"/>
              </a:solidFill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 flipH="1">
            <a:off x="2699792" y="2204864"/>
            <a:ext cx="1532075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b="1" dirty="0" smtClean="0">
                <a:latin typeface="+mj-lt"/>
              </a:rPr>
              <a:t>STAGE 4</a:t>
            </a:r>
          </a:p>
          <a:p>
            <a:pPr algn="ctr"/>
            <a:r>
              <a:rPr lang="en-US" sz="1200" b="1" dirty="0" smtClean="0">
                <a:latin typeface="+mj-lt"/>
              </a:rPr>
              <a:t>Referral and </a:t>
            </a:r>
          </a:p>
          <a:p>
            <a:pPr algn="ctr"/>
            <a:r>
              <a:rPr lang="en-US" sz="1200" b="1" dirty="0" smtClean="0">
                <a:latin typeface="+mj-lt"/>
              </a:rPr>
              <a:t>Joining</a:t>
            </a:r>
            <a:endParaRPr lang="en-GB" sz="1200" b="1" dirty="0" smtClean="0"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 flipH="1">
            <a:off x="4427984" y="1988840"/>
            <a:ext cx="1458293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200" b="1" dirty="0" smtClean="0">
                <a:latin typeface="+mj-lt"/>
              </a:rPr>
              <a:t>STAGE 1</a:t>
            </a:r>
          </a:p>
          <a:p>
            <a:pPr algn="ctr"/>
            <a:r>
              <a:rPr lang="en-GB" sz="1200" b="1" dirty="0" smtClean="0">
                <a:latin typeface="+mj-lt"/>
              </a:rPr>
              <a:t>Define Objectives and </a:t>
            </a:r>
            <a:br>
              <a:rPr lang="en-GB" sz="1200" b="1" dirty="0" smtClean="0">
                <a:latin typeface="+mj-lt"/>
              </a:rPr>
            </a:br>
            <a:r>
              <a:rPr lang="en-GB" sz="1200" b="1" dirty="0" smtClean="0">
                <a:latin typeface="+mj-lt"/>
              </a:rPr>
              <a:t>Specifications</a:t>
            </a:r>
          </a:p>
        </p:txBody>
      </p:sp>
      <p:sp>
        <p:nvSpPr>
          <p:cNvPr id="29" name="TextBox 28"/>
          <p:cNvSpPr txBox="1"/>
          <p:nvPr/>
        </p:nvSpPr>
        <p:spPr>
          <a:xfrm flipH="1">
            <a:off x="5220072" y="3068960"/>
            <a:ext cx="1184344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b="1" dirty="0" smtClean="0">
                <a:latin typeface="+mj-lt"/>
              </a:rPr>
              <a:t>STAGE 2</a:t>
            </a:r>
          </a:p>
          <a:p>
            <a:pPr algn="ctr"/>
            <a:r>
              <a:rPr lang="en-US" sz="1200" b="1" dirty="0" smtClean="0">
                <a:latin typeface="+mj-lt"/>
              </a:rPr>
              <a:t>Begin our comprehensive search</a:t>
            </a:r>
            <a:endParaRPr lang="en-GB" sz="1200" b="1" dirty="0" smtClean="0">
              <a:latin typeface="+mj-lt"/>
            </a:endParaRPr>
          </a:p>
        </p:txBody>
      </p:sp>
      <p:sp>
        <p:nvSpPr>
          <p:cNvPr id="30" name="TextBox 29"/>
          <p:cNvSpPr txBox="1"/>
          <p:nvPr/>
        </p:nvSpPr>
        <p:spPr>
          <a:xfrm flipH="1">
            <a:off x="3131840" y="3573016"/>
            <a:ext cx="1538944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b="1" dirty="0" smtClean="0">
                <a:latin typeface="+mj-lt"/>
              </a:rPr>
              <a:t>STAGE 3</a:t>
            </a:r>
          </a:p>
          <a:p>
            <a:pPr algn="ctr"/>
            <a:r>
              <a:rPr lang="en-US" sz="1200" b="1" dirty="0" smtClean="0">
                <a:latin typeface="+mj-lt"/>
              </a:rPr>
              <a:t>Interviews and feedback.</a:t>
            </a:r>
            <a:endParaRPr lang="en-GB" sz="1200" b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Sectors We Specialize In :</a:t>
            </a:r>
            <a:endParaRPr lang="en-US" altLang="zh-CN" sz="1800" dirty="0">
              <a:ea typeface="宋体" charset="-122"/>
            </a:endParaRPr>
          </a:p>
        </p:txBody>
      </p:sp>
      <p:sp>
        <p:nvSpPr>
          <p:cNvPr id="199" name="Rectangle 5"/>
          <p:cNvSpPr>
            <a:spLocks noChangeArrowheads="1"/>
          </p:cNvSpPr>
          <p:nvPr/>
        </p:nvSpPr>
        <p:spPr bwMode="auto">
          <a:xfrm>
            <a:off x="1357290" y="1319202"/>
            <a:ext cx="7000924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u="none" strike="noStrike" kern="0" cap="none" spc="0" normalizeH="0" baseline="0" noProof="0" dirty="0" smtClean="0">
                <a:ln>
                  <a:noFill/>
                </a:ln>
                <a:solidFill>
                  <a:srgbClr val="211E54"/>
                </a:solidFill>
                <a:effectLst/>
                <a:uLnTx/>
                <a:uFillTx/>
              </a:rPr>
              <a:t>For each sector we follow a tailored process to suit the clients' nature of business. </a:t>
            </a:r>
          </a:p>
        </p:txBody>
      </p:sp>
      <p:sp>
        <p:nvSpPr>
          <p:cNvPr id="244" name="TextBox 243"/>
          <p:cNvSpPr txBox="1"/>
          <p:nvPr/>
        </p:nvSpPr>
        <p:spPr>
          <a:xfrm>
            <a:off x="1390954" y="2643182"/>
            <a:ext cx="266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srgbClr val="211E54"/>
                </a:solidFill>
              </a:rPr>
              <a:t>Hotels</a:t>
            </a:r>
          </a:p>
        </p:txBody>
      </p:sp>
      <p:sp>
        <p:nvSpPr>
          <p:cNvPr id="245" name="TextBox 244"/>
          <p:cNvSpPr txBox="1"/>
          <p:nvPr/>
        </p:nvSpPr>
        <p:spPr>
          <a:xfrm>
            <a:off x="1390954" y="3244617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srgbClr val="211E54"/>
                </a:solidFill>
              </a:rPr>
              <a:t>Hospitals/ Pharmaceutical &amp; Healthcare</a:t>
            </a:r>
          </a:p>
        </p:txBody>
      </p:sp>
      <p:sp>
        <p:nvSpPr>
          <p:cNvPr id="246" name="TextBox 245"/>
          <p:cNvSpPr txBox="1"/>
          <p:nvPr/>
        </p:nvSpPr>
        <p:spPr>
          <a:xfrm>
            <a:off x="1390954" y="3993937"/>
            <a:ext cx="35382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srgbClr val="211E54"/>
                </a:solidFill>
              </a:rPr>
              <a:t>FMCG/Consumer Durable/Retail</a:t>
            </a:r>
          </a:p>
        </p:txBody>
      </p:sp>
      <p:sp>
        <p:nvSpPr>
          <p:cNvPr id="247" name="TextBox 246"/>
          <p:cNvSpPr txBox="1"/>
          <p:nvPr/>
        </p:nvSpPr>
        <p:spPr>
          <a:xfrm>
            <a:off x="1390954" y="4662930"/>
            <a:ext cx="426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srgbClr val="211E54"/>
                </a:solidFill>
              </a:rPr>
              <a:t>Information Technology </a:t>
            </a:r>
          </a:p>
        </p:txBody>
      </p:sp>
      <p:sp>
        <p:nvSpPr>
          <p:cNvPr id="248" name="TextBox 247"/>
          <p:cNvSpPr txBox="1"/>
          <p:nvPr/>
        </p:nvSpPr>
        <p:spPr>
          <a:xfrm>
            <a:off x="1390954" y="5264363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srgbClr val="211E54"/>
                </a:solidFill>
              </a:rPr>
              <a:t>Banking, Financial Services, NBFC &amp;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srgbClr val="211E54"/>
                </a:solidFill>
              </a:rPr>
              <a:t>Insurance </a:t>
            </a:r>
          </a:p>
        </p:txBody>
      </p:sp>
      <p:sp>
        <p:nvSpPr>
          <p:cNvPr id="257" name="TextBox 256"/>
          <p:cNvSpPr txBox="1"/>
          <p:nvPr/>
        </p:nvSpPr>
        <p:spPr>
          <a:xfrm>
            <a:off x="1390954" y="2063681"/>
            <a:ext cx="32524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211E54"/>
                </a:solidFill>
              </a:rPr>
              <a:t>Knowledge Services &amp; Consulting </a:t>
            </a:r>
          </a:p>
        </p:txBody>
      </p:sp>
      <p:sp>
        <p:nvSpPr>
          <p:cNvPr id="258" name="TextBox 257"/>
          <p:cNvSpPr txBox="1"/>
          <p:nvPr/>
        </p:nvSpPr>
        <p:spPr>
          <a:xfrm>
            <a:off x="5095131" y="1955960"/>
            <a:ext cx="3323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211E54"/>
                </a:solidFill>
              </a:rPr>
              <a:t>IT enabled services/Business Process Outsourcing </a:t>
            </a:r>
          </a:p>
        </p:txBody>
      </p:sp>
      <p:sp>
        <p:nvSpPr>
          <p:cNvPr id="259" name="TextBox 258"/>
          <p:cNvSpPr txBox="1"/>
          <p:nvPr/>
        </p:nvSpPr>
        <p:spPr>
          <a:xfrm>
            <a:off x="5177168" y="3506227"/>
            <a:ext cx="266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211E54"/>
                </a:solidFill>
              </a:rPr>
              <a:t>Human Resources</a:t>
            </a:r>
          </a:p>
        </p:txBody>
      </p:sp>
      <p:sp>
        <p:nvSpPr>
          <p:cNvPr id="260" name="TextBox 259"/>
          <p:cNvSpPr txBox="1"/>
          <p:nvPr/>
        </p:nvSpPr>
        <p:spPr>
          <a:xfrm>
            <a:off x="5177168" y="4662930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211E54"/>
                </a:solidFill>
              </a:rPr>
              <a:t>Engineering, Manufacturing, Process &amp; Infrastructure</a:t>
            </a:r>
          </a:p>
        </p:txBody>
      </p:sp>
      <p:sp>
        <p:nvSpPr>
          <p:cNvPr id="261" name="TextBox 260"/>
          <p:cNvSpPr txBox="1"/>
          <p:nvPr/>
        </p:nvSpPr>
        <p:spPr>
          <a:xfrm>
            <a:off x="5177168" y="5264363"/>
            <a:ext cx="426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211E54"/>
                </a:solidFill>
              </a:rPr>
              <a:t>Media and Entertainment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11801" y="5981635"/>
            <a:ext cx="35382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srgbClr val="211E54"/>
                </a:solidFill>
              </a:rPr>
              <a:t>Oil &amp; Gas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05213" y="2553453"/>
            <a:ext cx="35382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srgbClr val="211E54"/>
                </a:solidFill>
              </a:rPr>
              <a:t>Telecom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05830" y="3014317"/>
            <a:ext cx="35382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srgbClr val="211E54"/>
                </a:solidFill>
              </a:rPr>
              <a:t>Real Estate / Infrastructure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168110" y="5790326"/>
            <a:ext cx="35382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srgbClr val="211E54"/>
                </a:solidFill>
              </a:rPr>
              <a:t>Aviation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292080" y="3993937"/>
            <a:ext cx="35382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srgbClr val="211E54"/>
                </a:solidFill>
              </a:rPr>
              <a:t>Steel &amp; Power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" grpId="0"/>
      <p:bldP spid="244" grpId="0"/>
      <p:bldP spid="245" grpId="0"/>
      <p:bldP spid="246" grpId="0"/>
      <p:bldP spid="247" grpId="0"/>
      <p:bldP spid="248" grpId="0"/>
      <p:bldP spid="257" grpId="0"/>
      <p:bldP spid="258" grpId="0"/>
      <p:bldP spid="259" grpId="0"/>
      <p:bldP spid="260" grpId="0"/>
      <p:bldP spid="261" grpId="0"/>
      <p:bldP spid="14" grpId="0"/>
      <p:bldP spid="15" grpId="0"/>
      <p:bldP spid="16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Contact us :</a:t>
            </a:r>
            <a:endParaRPr lang="en-US" altLang="zh-CN" sz="1800" dirty="0">
              <a:ea typeface="宋体" charset="-122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3500430" y="1714488"/>
            <a:ext cx="2810038" cy="4042221"/>
            <a:chOff x="3500430" y="1714488"/>
            <a:chExt cx="2810038" cy="4042221"/>
          </a:xfrm>
        </p:grpSpPr>
        <p:grpSp>
          <p:nvGrpSpPr>
            <p:cNvPr id="34" name="Group 33"/>
            <p:cNvGrpSpPr/>
            <p:nvPr/>
          </p:nvGrpSpPr>
          <p:grpSpPr>
            <a:xfrm>
              <a:off x="3500430" y="1714488"/>
              <a:ext cx="2810038" cy="4042221"/>
              <a:chOff x="414770" y="1472084"/>
              <a:chExt cx="2810038" cy="4042221"/>
            </a:xfrm>
          </p:grpSpPr>
          <p:sp>
            <p:nvSpPr>
              <p:cNvPr id="35" name="Freeform 34"/>
              <p:cNvSpPr/>
              <p:nvPr/>
            </p:nvSpPr>
            <p:spPr>
              <a:xfrm flipH="1">
                <a:off x="414770" y="3144552"/>
                <a:ext cx="147547" cy="76423"/>
              </a:xfrm>
              <a:custGeom>
                <a:avLst/>
                <a:gdLst>
                  <a:gd name="connsiteX0" fmla="*/ 0 w 100959"/>
                  <a:gd name="connsiteY0" fmla="*/ 43268 h 60575"/>
                  <a:gd name="connsiteX1" fmla="*/ 92305 w 100959"/>
                  <a:gd name="connsiteY1" fmla="*/ 0 h 60575"/>
                  <a:gd name="connsiteX2" fmla="*/ 100959 w 100959"/>
                  <a:gd name="connsiteY2" fmla="*/ 28845 h 60575"/>
                  <a:gd name="connsiteX3" fmla="*/ 49037 w 100959"/>
                  <a:gd name="connsiteY3" fmla="*/ 60575 h 60575"/>
                  <a:gd name="connsiteX4" fmla="*/ 0 w 100959"/>
                  <a:gd name="connsiteY4" fmla="*/ 43268 h 60575"/>
                  <a:gd name="connsiteX0" fmla="*/ 0 w 99616"/>
                  <a:gd name="connsiteY0" fmla="*/ 43268 h 60575"/>
                  <a:gd name="connsiteX1" fmla="*/ 92305 w 99616"/>
                  <a:gd name="connsiteY1" fmla="*/ 0 h 60575"/>
                  <a:gd name="connsiteX2" fmla="*/ 99616 w 99616"/>
                  <a:gd name="connsiteY2" fmla="*/ 22566 h 60575"/>
                  <a:gd name="connsiteX3" fmla="*/ 49037 w 99616"/>
                  <a:gd name="connsiteY3" fmla="*/ 60575 h 60575"/>
                  <a:gd name="connsiteX4" fmla="*/ 0 w 99616"/>
                  <a:gd name="connsiteY4" fmla="*/ 43268 h 60575"/>
                  <a:gd name="connsiteX0" fmla="*/ 0 w 99616"/>
                  <a:gd name="connsiteY0" fmla="*/ 43268 h 60575"/>
                  <a:gd name="connsiteX1" fmla="*/ 92305 w 99616"/>
                  <a:gd name="connsiteY1" fmla="*/ 0 h 60575"/>
                  <a:gd name="connsiteX2" fmla="*/ 99616 w 99616"/>
                  <a:gd name="connsiteY2" fmla="*/ 22566 h 60575"/>
                  <a:gd name="connsiteX3" fmla="*/ 49037 w 99616"/>
                  <a:gd name="connsiteY3" fmla="*/ 60575 h 60575"/>
                  <a:gd name="connsiteX4" fmla="*/ 0 w 99616"/>
                  <a:gd name="connsiteY4" fmla="*/ 43268 h 60575"/>
                  <a:gd name="connsiteX0" fmla="*/ 0 w 112497"/>
                  <a:gd name="connsiteY0" fmla="*/ 43268 h 60575"/>
                  <a:gd name="connsiteX1" fmla="*/ 92305 w 112497"/>
                  <a:gd name="connsiteY1" fmla="*/ 0 h 60575"/>
                  <a:gd name="connsiteX2" fmla="*/ 112497 w 112497"/>
                  <a:gd name="connsiteY2" fmla="*/ 28845 h 60575"/>
                  <a:gd name="connsiteX3" fmla="*/ 49037 w 112497"/>
                  <a:gd name="connsiteY3" fmla="*/ 60575 h 60575"/>
                  <a:gd name="connsiteX4" fmla="*/ 0 w 112497"/>
                  <a:gd name="connsiteY4" fmla="*/ 43268 h 60575"/>
                  <a:gd name="connsiteX0" fmla="*/ 0 w 99616"/>
                  <a:gd name="connsiteY0" fmla="*/ 43268 h 60575"/>
                  <a:gd name="connsiteX1" fmla="*/ 92305 w 99616"/>
                  <a:gd name="connsiteY1" fmla="*/ 0 h 60575"/>
                  <a:gd name="connsiteX2" fmla="*/ 99616 w 99616"/>
                  <a:gd name="connsiteY2" fmla="*/ 22566 h 60575"/>
                  <a:gd name="connsiteX3" fmla="*/ 49037 w 99616"/>
                  <a:gd name="connsiteY3" fmla="*/ 60575 h 60575"/>
                  <a:gd name="connsiteX4" fmla="*/ 0 w 99616"/>
                  <a:gd name="connsiteY4" fmla="*/ 43268 h 60575"/>
                  <a:gd name="connsiteX0" fmla="*/ 0 w 92305"/>
                  <a:gd name="connsiteY0" fmla="*/ 43268 h 60575"/>
                  <a:gd name="connsiteX1" fmla="*/ 92305 w 92305"/>
                  <a:gd name="connsiteY1" fmla="*/ 0 h 60575"/>
                  <a:gd name="connsiteX2" fmla="*/ 49037 w 92305"/>
                  <a:gd name="connsiteY2" fmla="*/ 60575 h 60575"/>
                  <a:gd name="connsiteX3" fmla="*/ 0 w 92305"/>
                  <a:gd name="connsiteY3" fmla="*/ 43268 h 60575"/>
                  <a:gd name="connsiteX0" fmla="*/ 0 w 116950"/>
                  <a:gd name="connsiteY0" fmla="*/ 43268 h 60575"/>
                  <a:gd name="connsiteX1" fmla="*/ 92305 w 116950"/>
                  <a:gd name="connsiteY1" fmla="*/ 0 h 60575"/>
                  <a:gd name="connsiteX2" fmla="*/ 49037 w 116950"/>
                  <a:gd name="connsiteY2" fmla="*/ 60575 h 60575"/>
                  <a:gd name="connsiteX3" fmla="*/ 0 w 116950"/>
                  <a:gd name="connsiteY3" fmla="*/ 43268 h 605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950" h="60575">
                    <a:moveTo>
                      <a:pt x="0" y="43268"/>
                    </a:moveTo>
                    <a:lnTo>
                      <a:pt x="92305" y="0"/>
                    </a:lnTo>
                    <a:cubicBezTo>
                      <a:pt x="116950" y="21333"/>
                      <a:pt x="63460" y="40383"/>
                      <a:pt x="49037" y="60575"/>
                    </a:cubicBezTo>
                    <a:lnTo>
                      <a:pt x="0" y="43268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50000">
                    <a:srgbClr val="AA5CAA"/>
                  </a:gs>
                  <a:gs pos="100000">
                    <a:srgbClr val="8E258D"/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 35"/>
              <p:cNvSpPr/>
              <p:nvPr/>
            </p:nvSpPr>
            <p:spPr>
              <a:xfrm>
                <a:off x="1198498" y="2639360"/>
                <a:ext cx="1471723" cy="458403"/>
              </a:xfrm>
              <a:custGeom>
                <a:avLst/>
                <a:gdLst>
                  <a:gd name="connsiteX0" fmla="*/ 0 w 1060704"/>
                  <a:gd name="connsiteY0" fmla="*/ 914400 h 914400"/>
                  <a:gd name="connsiteX1" fmla="*/ 530352 w 1060704"/>
                  <a:gd name="connsiteY1" fmla="*/ 0 h 914400"/>
                  <a:gd name="connsiteX2" fmla="*/ 1060704 w 1060704"/>
                  <a:gd name="connsiteY2" fmla="*/ 914400 h 914400"/>
                  <a:gd name="connsiteX3" fmla="*/ 0 w 1060704"/>
                  <a:gd name="connsiteY3" fmla="*/ 914400 h 914400"/>
                  <a:gd name="connsiteX0" fmla="*/ 0 w 1060704"/>
                  <a:gd name="connsiteY0" fmla="*/ 914400 h 995415"/>
                  <a:gd name="connsiteX1" fmla="*/ 530352 w 1060704"/>
                  <a:gd name="connsiteY1" fmla="*/ 0 h 995415"/>
                  <a:gd name="connsiteX2" fmla="*/ 1060704 w 1060704"/>
                  <a:gd name="connsiteY2" fmla="*/ 914400 h 995415"/>
                  <a:gd name="connsiteX3" fmla="*/ 0 w 1060704"/>
                  <a:gd name="connsiteY3" fmla="*/ 914400 h 995415"/>
                  <a:gd name="connsiteX0" fmla="*/ 0 w 1060704"/>
                  <a:gd name="connsiteY0" fmla="*/ 914400 h 995415"/>
                  <a:gd name="connsiteX1" fmla="*/ 530352 w 1060704"/>
                  <a:gd name="connsiteY1" fmla="*/ 0 h 995415"/>
                  <a:gd name="connsiteX2" fmla="*/ 1060704 w 1060704"/>
                  <a:gd name="connsiteY2" fmla="*/ 914400 h 995415"/>
                  <a:gd name="connsiteX3" fmla="*/ 0 w 1060704"/>
                  <a:gd name="connsiteY3" fmla="*/ 914400 h 995415"/>
                  <a:gd name="connsiteX0" fmla="*/ 0 w 1060704"/>
                  <a:gd name="connsiteY0" fmla="*/ 914400 h 995415"/>
                  <a:gd name="connsiteX1" fmla="*/ 530352 w 1060704"/>
                  <a:gd name="connsiteY1" fmla="*/ 0 h 995415"/>
                  <a:gd name="connsiteX2" fmla="*/ 1060704 w 1060704"/>
                  <a:gd name="connsiteY2" fmla="*/ 914400 h 995415"/>
                  <a:gd name="connsiteX3" fmla="*/ 0 w 1060704"/>
                  <a:gd name="connsiteY3" fmla="*/ 914400 h 995415"/>
                  <a:gd name="connsiteX0" fmla="*/ 0 w 1060704"/>
                  <a:gd name="connsiteY0" fmla="*/ 914400 h 1105272"/>
                  <a:gd name="connsiteX1" fmla="*/ 530352 w 1060704"/>
                  <a:gd name="connsiteY1" fmla="*/ 0 h 1105272"/>
                  <a:gd name="connsiteX2" fmla="*/ 1060704 w 1060704"/>
                  <a:gd name="connsiteY2" fmla="*/ 914400 h 1105272"/>
                  <a:gd name="connsiteX3" fmla="*/ 0 w 1060704"/>
                  <a:gd name="connsiteY3" fmla="*/ 914400 h 1105272"/>
                  <a:gd name="connsiteX0" fmla="*/ 0 w 1060704"/>
                  <a:gd name="connsiteY0" fmla="*/ 416541 h 607413"/>
                  <a:gd name="connsiteX1" fmla="*/ 466797 w 1060704"/>
                  <a:gd name="connsiteY1" fmla="*/ 0 h 607413"/>
                  <a:gd name="connsiteX2" fmla="*/ 1060704 w 1060704"/>
                  <a:gd name="connsiteY2" fmla="*/ 416541 h 607413"/>
                  <a:gd name="connsiteX3" fmla="*/ 0 w 1060704"/>
                  <a:gd name="connsiteY3" fmla="*/ 416541 h 607413"/>
                  <a:gd name="connsiteX0" fmla="*/ 0 w 1060704"/>
                  <a:gd name="connsiteY0" fmla="*/ 595536 h 786408"/>
                  <a:gd name="connsiteX1" fmla="*/ 466797 w 1060704"/>
                  <a:gd name="connsiteY1" fmla="*/ 178995 h 786408"/>
                  <a:gd name="connsiteX2" fmla="*/ 1060704 w 1060704"/>
                  <a:gd name="connsiteY2" fmla="*/ 595536 h 786408"/>
                  <a:gd name="connsiteX3" fmla="*/ 0 w 1060704"/>
                  <a:gd name="connsiteY3" fmla="*/ 595536 h 786408"/>
                  <a:gd name="connsiteX0" fmla="*/ 0 w 1166531"/>
                  <a:gd name="connsiteY0" fmla="*/ 478958 h 478958"/>
                  <a:gd name="connsiteX1" fmla="*/ 466797 w 1166531"/>
                  <a:gd name="connsiteY1" fmla="*/ 62417 h 478958"/>
                  <a:gd name="connsiteX2" fmla="*/ 634962 w 1166531"/>
                  <a:gd name="connsiteY2" fmla="*/ 104457 h 478958"/>
                  <a:gd name="connsiteX3" fmla="*/ 1060704 w 1166531"/>
                  <a:gd name="connsiteY3" fmla="*/ 478958 h 478958"/>
                  <a:gd name="connsiteX4" fmla="*/ 0 w 1166531"/>
                  <a:gd name="connsiteY4" fmla="*/ 478958 h 478958"/>
                  <a:gd name="connsiteX0" fmla="*/ 0 w 1166531"/>
                  <a:gd name="connsiteY0" fmla="*/ 478958 h 478958"/>
                  <a:gd name="connsiteX1" fmla="*/ 466797 w 1166531"/>
                  <a:gd name="connsiteY1" fmla="*/ 62417 h 478958"/>
                  <a:gd name="connsiteX2" fmla="*/ 802634 w 1166531"/>
                  <a:gd name="connsiteY2" fmla="*/ 183907 h 478958"/>
                  <a:gd name="connsiteX3" fmla="*/ 1060704 w 1166531"/>
                  <a:gd name="connsiteY3" fmla="*/ 478958 h 478958"/>
                  <a:gd name="connsiteX4" fmla="*/ 0 w 1166531"/>
                  <a:gd name="connsiteY4" fmla="*/ 478958 h 478958"/>
                  <a:gd name="connsiteX0" fmla="*/ 0 w 1166531"/>
                  <a:gd name="connsiteY0" fmla="*/ 478958 h 478958"/>
                  <a:gd name="connsiteX1" fmla="*/ 466797 w 1166531"/>
                  <a:gd name="connsiteY1" fmla="*/ 62417 h 478958"/>
                  <a:gd name="connsiteX2" fmla="*/ 530352 w 1166531"/>
                  <a:gd name="connsiteY2" fmla="*/ 212629 h 478958"/>
                  <a:gd name="connsiteX3" fmla="*/ 1060704 w 1166531"/>
                  <a:gd name="connsiteY3" fmla="*/ 478958 h 478958"/>
                  <a:gd name="connsiteX4" fmla="*/ 0 w 1166531"/>
                  <a:gd name="connsiteY4" fmla="*/ 478958 h 478958"/>
                  <a:gd name="connsiteX0" fmla="*/ 0 w 1166531"/>
                  <a:gd name="connsiteY0" fmla="*/ 478958 h 478958"/>
                  <a:gd name="connsiteX1" fmla="*/ 466797 w 1166531"/>
                  <a:gd name="connsiteY1" fmla="*/ 62417 h 478958"/>
                  <a:gd name="connsiteX2" fmla="*/ 746946 w 1166531"/>
                  <a:gd name="connsiteY2" fmla="*/ 212629 h 478958"/>
                  <a:gd name="connsiteX3" fmla="*/ 1060704 w 1166531"/>
                  <a:gd name="connsiteY3" fmla="*/ 478958 h 478958"/>
                  <a:gd name="connsiteX4" fmla="*/ 0 w 1166531"/>
                  <a:gd name="connsiteY4" fmla="*/ 478958 h 478958"/>
                  <a:gd name="connsiteX0" fmla="*/ 0 w 1166531"/>
                  <a:gd name="connsiteY0" fmla="*/ 478958 h 478958"/>
                  <a:gd name="connsiteX1" fmla="*/ 466797 w 1166531"/>
                  <a:gd name="connsiteY1" fmla="*/ 62417 h 478958"/>
                  <a:gd name="connsiteX2" fmla="*/ 746946 w 1166531"/>
                  <a:gd name="connsiteY2" fmla="*/ 212629 h 478958"/>
                  <a:gd name="connsiteX3" fmla="*/ 1060704 w 1166531"/>
                  <a:gd name="connsiteY3" fmla="*/ 478958 h 478958"/>
                  <a:gd name="connsiteX4" fmla="*/ 0 w 1166531"/>
                  <a:gd name="connsiteY4" fmla="*/ 478958 h 478958"/>
                  <a:gd name="connsiteX0" fmla="*/ 0 w 1166531"/>
                  <a:gd name="connsiteY0" fmla="*/ 478958 h 478958"/>
                  <a:gd name="connsiteX1" fmla="*/ 466797 w 1166531"/>
                  <a:gd name="connsiteY1" fmla="*/ 62417 h 478958"/>
                  <a:gd name="connsiteX2" fmla="*/ 674938 w 1166531"/>
                  <a:gd name="connsiteY2" fmla="*/ 68613 h 478958"/>
                  <a:gd name="connsiteX3" fmla="*/ 1060704 w 1166531"/>
                  <a:gd name="connsiteY3" fmla="*/ 478958 h 478958"/>
                  <a:gd name="connsiteX4" fmla="*/ 0 w 1166531"/>
                  <a:gd name="connsiteY4" fmla="*/ 478958 h 478958"/>
                  <a:gd name="connsiteX0" fmla="*/ 0 w 1166531"/>
                  <a:gd name="connsiteY0" fmla="*/ 478958 h 478958"/>
                  <a:gd name="connsiteX1" fmla="*/ 466797 w 1166531"/>
                  <a:gd name="connsiteY1" fmla="*/ 62417 h 478958"/>
                  <a:gd name="connsiteX2" fmla="*/ 729555 w 1166531"/>
                  <a:gd name="connsiteY2" fmla="*/ 157009 h 478958"/>
                  <a:gd name="connsiteX3" fmla="*/ 1060704 w 1166531"/>
                  <a:gd name="connsiteY3" fmla="*/ 478958 h 478958"/>
                  <a:gd name="connsiteX4" fmla="*/ 0 w 1166531"/>
                  <a:gd name="connsiteY4" fmla="*/ 478958 h 478958"/>
                  <a:gd name="connsiteX0" fmla="*/ 0 w 1166531"/>
                  <a:gd name="connsiteY0" fmla="*/ 342323 h 342323"/>
                  <a:gd name="connsiteX1" fmla="*/ 330162 w 1166531"/>
                  <a:gd name="connsiteY1" fmla="*/ 62417 h 342323"/>
                  <a:gd name="connsiteX2" fmla="*/ 729555 w 1166531"/>
                  <a:gd name="connsiteY2" fmla="*/ 20374 h 342323"/>
                  <a:gd name="connsiteX3" fmla="*/ 1060704 w 1166531"/>
                  <a:gd name="connsiteY3" fmla="*/ 342323 h 342323"/>
                  <a:gd name="connsiteX4" fmla="*/ 0 w 1166531"/>
                  <a:gd name="connsiteY4" fmla="*/ 342323 h 342323"/>
                  <a:gd name="connsiteX0" fmla="*/ 0 w 1166531"/>
                  <a:gd name="connsiteY0" fmla="*/ 342323 h 342323"/>
                  <a:gd name="connsiteX1" fmla="*/ 330162 w 1166531"/>
                  <a:gd name="connsiteY1" fmla="*/ 62417 h 342323"/>
                  <a:gd name="connsiteX2" fmla="*/ 698024 w 1166531"/>
                  <a:gd name="connsiteY2" fmla="*/ 41394 h 342323"/>
                  <a:gd name="connsiteX3" fmla="*/ 1060704 w 1166531"/>
                  <a:gd name="connsiteY3" fmla="*/ 342323 h 342323"/>
                  <a:gd name="connsiteX4" fmla="*/ 0 w 1166531"/>
                  <a:gd name="connsiteY4" fmla="*/ 342323 h 342323"/>
                  <a:gd name="connsiteX0" fmla="*/ 0 w 1166531"/>
                  <a:gd name="connsiteY0" fmla="*/ 342323 h 342323"/>
                  <a:gd name="connsiteX1" fmla="*/ 330162 w 1166531"/>
                  <a:gd name="connsiteY1" fmla="*/ 62417 h 342323"/>
                  <a:gd name="connsiteX2" fmla="*/ 698024 w 1166531"/>
                  <a:gd name="connsiteY2" fmla="*/ 41394 h 342323"/>
                  <a:gd name="connsiteX3" fmla="*/ 1060704 w 1166531"/>
                  <a:gd name="connsiteY3" fmla="*/ 342323 h 342323"/>
                  <a:gd name="connsiteX4" fmla="*/ 0 w 1166531"/>
                  <a:gd name="connsiteY4" fmla="*/ 342323 h 342323"/>
                  <a:gd name="connsiteX0" fmla="*/ 0 w 1166531"/>
                  <a:gd name="connsiteY0" fmla="*/ 342323 h 342323"/>
                  <a:gd name="connsiteX1" fmla="*/ 330162 w 1166531"/>
                  <a:gd name="connsiteY1" fmla="*/ 62417 h 342323"/>
                  <a:gd name="connsiteX2" fmla="*/ 698024 w 1166531"/>
                  <a:gd name="connsiteY2" fmla="*/ 41394 h 342323"/>
                  <a:gd name="connsiteX3" fmla="*/ 1060704 w 1166531"/>
                  <a:gd name="connsiteY3" fmla="*/ 342323 h 342323"/>
                  <a:gd name="connsiteX4" fmla="*/ 0 w 1166531"/>
                  <a:gd name="connsiteY4" fmla="*/ 342323 h 342323"/>
                  <a:gd name="connsiteX0" fmla="*/ 0 w 1166531"/>
                  <a:gd name="connsiteY0" fmla="*/ 363344 h 363344"/>
                  <a:gd name="connsiteX1" fmla="*/ 246080 w 1166531"/>
                  <a:gd name="connsiteY1" fmla="*/ 62417 h 363344"/>
                  <a:gd name="connsiteX2" fmla="*/ 698024 w 1166531"/>
                  <a:gd name="connsiteY2" fmla="*/ 62415 h 363344"/>
                  <a:gd name="connsiteX3" fmla="*/ 1060704 w 1166531"/>
                  <a:gd name="connsiteY3" fmla="*/ 363344 h 363344"/>
                  <a:gd name="connsiteX4" fmla="*/ 0 w 1166531"/>
                  <a:gd name="connsiteY4" fmla="*/ 363344 h 363344"/>
                  <a:gd name="connsiteX0" fmla="*/ 0 w 1166531"/>
                  <a:gd name="connsiteY0" fmla="*/ 363344 h 363344"/>
                  <a:gd name="connsiteX1" fmla="*/ 246080 w 1166531"/>
                  <a:gd name="connsiteY1" fmla="*/ 62417 h 363344"/>
                  <a:gd name="connsiteX2" fmla="*/ 698024 w 1166531"/>
                  <a:gd name="connsiteY2" fmla="*/ 62415 h 363344"/>
                  <a:gd name="connsiteX3" fmla="*/ 1060704 w 1166531"/>
                  <a:gd name="connsiteY3" fmla="*/ 363344 h 363344"/>
                  <a:gd name="connsiteX4" fmla="*/ 0 w 1166531"/>
                  <a:gd name="connsiteY4" fmla="*/ 363344 h 3633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66531" h="363344">
                    <a:moveTo>
                      <a:pt x="0" y="363344"/>
                    </a:moveTo>
                    <a:cubicBezTo>
                      <a:pt x="110054" y="270042"/>
                      <a:pt x="533846" y="175297"/>
                      <a:pt x="246080" y="62417"/>
                    </a:cubicBezTo>
                    <a:cubicBezTo>
                      <a:pt x="351907" y="0"/>
                      <a:pt x="567016" y="82953"/>
                      <a:pt x="698024" y="62415"/>
                    </a:cubicBezTo>
                    <a:cubicBezTo>
                      <a:pt x="255665" y="224927"/>
                      <a:pt x="1166531" y="300927"/>
                      <a:pt x="1060704" y="363344"/>
                    </a:cubicBezTo>
                    <a:cubicBezTo>
                      <a:pt x="730222" y="356023"/>
                      <a:pt x="353568" y="363344"/>
                      <a:pt x="0" y="36334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50000">
                    <a:srgbClr val="C792C6"/>
                  </a:gs>
                  <a:gs pos="100000">
                    <a:srgbClr val="AA5CAA"/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1136576" y="1472084"/>
                <a:ext cx="1309278" cy="1309278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50000">
                    <a:srgbClr val="AA5CAA"/>
                  </a:gs>
                  <a:gs pos="100000">
                    <a:srgbClr val="C792C6"/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 prstMaterial="plastic">
                <a:bevelT w="590550" h="292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Freeform 37"/>
              <p:cNvSpPr/>
              <p:nvPr/>
            </p:nvSpPr>
            <p:spPr>
              <a:xfrm>
                <a:off x="1148614" y="4786682"/>
                <a:ext cx="564807" cy="727623"/>
              </a:xfrm>
              <a:custGeom>
                <a:avLst/>
                <a:gdLst>
                  <a:gd name="connsiteX0" fmla="*/ 136635 w 357352"/>
                  <a:gd name="connsiteY0" fmla="*/ 0 h 388882"/>
                  <a:gd name="connsiteX1" fmla="*/ 147145 w 357352"/>
                  <a:gd name="connsiteY1" fmla="*/ 115613 h 388882"/>
                  <a:gd name="connsiteX2" fmla="*/ 0 w 357352"/>
                  <a:gd name="connsiteY2" fmla="*/ 294289 h 388882"/>
                  <a:gd name="connsiteX3" fmla="*/ 294290 w 357352"/>
                  <a:gd name="connsiteY3" fmla="*/ 388882 h 388882"/>
                  <a:gd name="connsiteX4" fmla="*/ 357352 w 357352"/>
                  <a:gd name="connsiteY4" fmla="*/ 168165 h 388882"/>
                  <a:gd name="connsiteX5" fmla="*/ 315311 w 357352"/>
                  <a:gd name="connsiteY5" fmla="*/ 126124 h 388882"/>
                  <a:gd name="connsiteX6" fmla="*/ 336331 w 357352"/>
                  <a:gd name="connsiteY6" fmla="*/ 0 h 388882"/>
                  <a:gd name="connsiteX7" fmla="*/ 136635 w 357352"/>
                  <a:gd name="connsiteY7" fmla="*/ 0 h 388882"/>
                  <a:gd name="connsiteX0" fmla="*/ 152527 w 373244"/>
                  <a:gd name="connsiteY0" fmla="*/ 0 h 388882"/>
                  <a:gd name="connsiteX1" fmla="*/ 163037 w 373244"/>
                  <a:gd name="connsiteY1" fmla="*/ 115613 h 388882"/>
                  <a:gd name="connsiteX2" fmla="*/ 15892 w 373244"/>
                  <a:gd name="connsiteY2" fmla="*/ 294289 h 388882"/>
                  <a:gd name="connsiteX3" fmla="*/ 310182 w 373244"/>
                  <a:gd name="connsiteY3" fmla="*/ 388882 h 388882"/>
                  <a:gd name="connsiteX4" fmla="*/ 373244 w 373244"/>
                  <a:gd name="connsiteY4" fmla="*/ 168165 h 388882"/>
                  <a:gd name="connsiteX5" fmla="*/ 331203 w 373244"/>
                  <a:gd name="connsiteY5" fmla="*/ 126124 h 388882"/>
                  <a:gd name="connsiteX6" fmla="*/ 352223 w 373244"/>
                  <a:gd name="connsiteY6" fmla="*/ 0 h 388882"/>
                  <a:gd name="connsiteX7" fmla="*/ 152527 w 373244"/>
                  <a:gd name="connsiteY7" fmla="*/ 0 h 388882"/>
                  <a:gd name="connsiteX0" fmla="*/ 152527 w 373244"/>
                  <a:gd name="connsiteY0" fmla="*/ 0 h 388882"/>
                  <a:gd name="connsiteX1" fmla="*/ 163037 w 373244"/>
                  <a:gd name="connsiteY1" fmla="*/ 115613 h 388882"/>
                  <a:gd name="connsiteX2" fmla="*/ 15892 w 373244"/>
                  <a:gd name="connsiteY2" fmla="*/ 294289 h 388882"/>
                  <a:gd name="connsiteX3" fmla="*/ 310182 w 373244"/>
                  <a:gd name="connsiteY3" fmla="*/ 388882 h 388882"/>
                  <a:gd name="connsiteX4" fmla="*/ 373244 w 373244"/>
                  <a:gd name="connsiteY4" fmla="*/ 168165 h 388882"/>
                  <a:gd name="connsiteX5" fmla="*/ 331203 w 373244"/>
                  <a:gd name="connsiteY5" fmla="*/ 126124 h 388882"/>
                  <a:gd name="connsiteX6" fmla="*/ 352223 w 373244"/>
                  <a:gd name="connsiteY6" fmla="*/ 0 h 388882"/>
                  <a:gd name="connsiteX7" fmla="*/ 152527 w 373244"/>
                  <a:gd name="connsiteY7" fmla="*/ 0 h 388882"/>
                  <a:gd name="connsiteX0" fmla="*/ 152527 w 373244"/>
                  <a:gd name="connsiteY0" fmla="*/ 0 h 417801"/>
                  <a:gd name="connsiteX1" fmla="*/ 163037 w 373244"/>
                  <a:gd name="connsiteY1" fmla="*/ 115613 h 417801"/>
                  <a:gd name="connsiteX2" fmla="*/ 15892 w 373244"/>
                  <a:gd name="connsiteY2" fmla="*/ 294289 h 417801"/>
                  <a:gd name="connsiteX3" fmla="*/ 310182 w 373244"/>
                  <a:gd name="connsiteY3" fmla="*/ 388882 h 417801"/>
                  <a:gd name="connsiteX4" fmla="*/ 373244 w 373244"/>
                  <a:gd name="connsiteY4" fmla="*/ 168165 h 417801"/>
                  <a:gd name="connsiteX5" fmla="*/ 331203 w 373244"/>
                  <a:gd name="connsiteY5" fmla="*/ 126124 h 417801"/>
                  <a:gd name="connsiteX6" fmla="*/ 352223 w 373244"/>
                  <a:gd name="connsiteY6" fmla="*/ 0 h 417801"/>
                  <a:gd name="connsiteX7" fmla="*/ 152527 w 373244"/>
                  <a:gd name="connsiteY7" fmla="*/ 0 h 417801"/>
                  <a:gd name="connsiteX0" fmla="*/ 152527 w 381911"/>
                  <a:gd name="connsiteY0" fmla="*/ 0 h 417801"/>
                  <a:gd name="connsiteX1" fmla="*/ 163037 w 381911"/>
                  <a:gd name="connsiteY1" fmla="*/ 115613 h 417801"/>
                  <a:gd name="connsiteX2" fmla="*/ 15892 w 381911"/>
                  <a:gd name="connsiteY2" fmla="*/ 294289 h 417801"/>
                  <a:gd name="connsiteX3" fmla="*/ 310182 w 381911"/>
                  <a:gd name="connsiteY3" fmla="*/ 388882 h 417801"/>
                  <a:gd name="connsiteX4" fmla="*/ 381911 w 381911"/>
                  <a:gd name="connsiteY4" fmla="*/ 215835 h 417801"/>
                  <a:gd name="connsiteX5" fmla="*/ 331203 w 381911"/>
                  <a:gd name="connsiteY5" fmla="*/ 126124 h 417801"/>
                  <a:gd name="connsiteX6" fmla="*/ 352223 w 381911"/>
                  <a:gd name="connsiteY6" fmla="*/ 0 h 417801"/>
                  <a:gd name="connsiteX7" fmla="*/ 152527 w 381911"/>
                  <a:gd name="connsiteY7" fmla="*/ 0 h 417801"/>
                  <a:gd name="connsiteX0" fmla="*/ 152527 w 360243"/>
                  <a:gd name="connsiteY0" fmla="*/ 0 h 417801"/>
                  <a:gd name="connsiteX1" fmla="*/ 163037 w 360243"/>
                  <a:gd name="connsiteY1" fmla="*/ 115613 h 417801"/>
                  <a:gd name="connsiteX2" fmla="*/ 15892 w 360243"/>
                  <a:gd name="connsiteY2" fmla="*/ 294289 h 417801"/>
                  <a:gd name="connsiteX3" fmla="*/ 310182 w 360243"/>
                  <a:gd name="connsiteY3" fmla="*/ 388882 h 417801"/>
                  <a:gd name="connsiteX4" fmla="*/ 360243 w 360243"/>
                  <a:gd name="connsiteY4" fmla="*/ 211501 h 417801"/>
                  <a:gd name="connsiteX5" fmla="*/ 331203 w 360243"/>
                  <a:gd name="connsiteY5" fmla="*/ 126124 h 417801"/>
                  <a:gd name="connsiteX6" fmla="*/ 352223 w 360243"/>
                  <a:gd name="connsiteY6" fmla="*/ 0 h 417801"/>
                  <a:gd name="connsiteX7" fmla="*/ 152527 w 360243"/>
                  <a:gd name="connsiteY7" fmla="*/ 0 h 417801"/>
                  <a:gd name="connsiteX0" fmla="*/ 152527 w 376351"/>
                  <a:gd name="connsiteY0" fmla="*/ 0 h 417801"/>
                  <a:gd name="connsiteX1" fmla="*/ 163037 w 376351"/>
                  <a:gd name="connsiteY1" fmla="*/ 115613 h 417801"/>
                  <a:gd name="connsiteX2" fmla="*/ 15892 w 376351"/>
                  <a:gd name="connsiteY2" fmla="*/ 294289 h 417801"/>
                  <a:gd name="connsiteX3" fmla="*/ 310182 w 376351"/>
                  <a:gd name="connsiteY3" fmla="*/ 388882 h 417801"/>
                  <a:gd name="connsiteX4" fmla="*/ 360243 w 376351"/>
                  <a:gd name="connsiteY4" fmla="*/ 211501 h 417801"/>
                  <a:gd name="connsiteX5" fmla="*/ 331203 w 376351"/>
                  <a:gd name="connsiteY5" fmla="*/ 126124 h 417801"/>
                  <a:gd name="connsiteX6" fmla="*/ 352223 w 376351"/>
                  <a:gd name="connsiteY6" fmla="*/ 0 h 417801"/>
                  <a:gd name="connsiteX7" fmla="*/ 152527 w 376351"/>
                  <a:gd name="connsiteY7" fmla="*/ 0 h 417801"/>
                  <a:gd name="connsiteX0" fmla="*/ 152527 w 376351"/>
                  <a:gd name="connsiteY0" fmla="*/ 0 h 417801"/>
                  <a:gd name="connsiteX1" fmla="*/ 163037 w 376351"/>
                  <a:gd name="connsiteY1" fmla="*/ 115613 h 417801"/>
                  <a:gd name="connsiteX2" fmla="*/ 15892 w 376351"/>
                  <a:gd name="connsiteY2" fmla="*/ 294289 h 417801"/>
                  <a:gd name="connsiteX3" fmla="*/ 310182 w 376351"/>
                  <a:gd name="connsiteY3" fmla="*/ 388882 h 417801"/>
                  <a:gd name="connsiteX4" fmla="*/ 360243 w 376351"/>
                  <a:gd name="connsiteY4" fmla="*/ 211501 h 417801"/>
                  <a:gd name="connsiteX5" fmla="*/ 365873 w 376351"/>
                  <a:gd name="connsiteY5" fmla="*/ 134791 h 417801"/>
                  <a:gd name="connsiteX6" fmla="*/ 352223 w 376351"/>
                  <a:gd name="connsiteY6" fmla="*/ 0 h 417801"/>
                  <a:gd name="connsiteX7" fmla="*/ 152527 w 376351"/>
                  <a:gd name="connsiteY7" fmla="*/ 0 h 417801"/>
                  <a:gd name="connsiteX0" fmla="*/ 152527 w 376351"/>
                  <a:gd name="connsiteY0" fmla="*/ 0 h 417801"/>
                  <a:gd name="connsiteX1" fmla="*/ 163037 w 376351"/>
                  <a:gd name="connsiteY1" fmla="*/ 115613 h 417801"/>
                  <a:gd name="connsiteX2" fmla="*/ 15892 w 376351"/>
                  <a:gd name="connsiteY2" fmla="*/ 294289 h 417801"/>
                  <a:gd name="connsiteX3" fmla="*/ 310182 w 376351"/>
                  <a:gd name="connsiteY3" fmla="*/ 388882 h 417801"/>
                  <a:gd name="connsiteX4" fmla="*/ 360243 w 376351"/>
                  <a:gd name="connsiteY4" fmla="*/ 211501 h 417801"/>
                  <a:gd name="connsiteX5" fmla="*/ 365873 w 376351"/>
                  <a:gd name="connsiteY5" fmla="*/ 134791 h 417801"/>
                  <a:gd name="connsiteX6" fmla="*/ 352223 w 376351"/>
                  <a:gd name="connsiteY6" fmla="*/ 0 h 417801"/>
                  <a:gd name="connsiteX7" fmla="*/ 152527 w 376351"/>
                  <a:gd name="connsiteY7" fmla="*/ 0 h 417801"/>
                  <a:gd name="connsiteX0" fmla="*/ 136635 w 349981"/>
                  <a:gd name="connsiteY0" fmla="*/ 0 h 310270"/>
                  <a:gd name="connsiteX1" fmla="*/ 147145 w 349981"/>
                  <a:gd name="connsiteY1" fmla="*/ 115613 h 310270"/>
                  <a:gd name="connsiteX2" fmla="*/ 0 w 349981"/>
                  <a:gd name="connsiteY2" fmla="*/ 294289 h 310270"/>
                  <a:gd name="connsiteX3" fmla="*/ 344351 w 349981"/>
                  <a:gd name="connsiteY3" fmla="*/ 211501 h 310270"/>
                  <a:gd name="connsiteX4" fmla="*/ 349981 w 349981"/>
                  <a:gd name="connsiteY4" fmla="*/ 134791 h 310270"/>
                  <a:gd name="connsiteX5" fmla="*/ 336331 w 349981"/>
                  <a:gd name="connsiteY5" fmla="*/ 0 h 310270"/>
                  <a:gd name="connsiteX6" fmla="*/ 136635 w 349981"/>
                  <a:gd name="connsiteY6" fmla="*/ 0 h 310270"/>
                  <a:gd name="connsiteX0" fmla="*/ 136635 w 349981"/>
                  <a:gd name="connsiteY0" fmla="*/ 0 h 571973"/>
                  <a:gd name="connsiteX1" fmla="*/ 147145 w 349981"/>
                  <a:gd name="connsiteY1" fmla="*/ 115613 h 571973"/>
                  <a:gd name="connsiteX2" fmla="*/ 0 w 349981"/>
                  <a:gd name="connsiteY2" fmla="*/ 294289 h 571973"/>
                  <a:gd name="connsiteX3" fmla="*/ 344351 w 349981"/>
                  <a:gd name="connsiteY3" fmla="*/ 211501 h 571973"/>
                  <a:gd name="connsiteX4" fmla="*/ 349981 w 349981"/>
                  <a:gd name="connsiteY4" fmla="*/ 134791 h 571973"/>
                  <a:gd name="connsiteX5" fmla="*/ 336331 w 349981"/>
                  <a:gd name="connsiteY5" fmla="*/ 0 h 571973"/>
                  <a:gd name="connsiteX6" fmla="*/ 136635 w 349981"/>
                  <a:gd name="connsiteY6" fmla="*/ 0 h 571973"/>
                  <a:gd name="connsiteX0" fmla="*/ 233068 w 446414"/>
                  <a:gd name="connsiteY0" fmla="*/ 0 h 571973"/>
                  <a:gd name="connsiteX1" fmla="*/ 243578 w 446414"/>
                  <a:gd name="connsiteY1" fmla="*/ 115613 h 571973"/>
                  <a:gd name="connsiteX2" fmla="*/ 96433 w 446414"/>
                  <a:gd name="connsiteY2" fmla="*/ 294289 h 571973"/>
                  <a:gd name="connsiteX3" fmla="*/ 440784 w 446414"/>
                  <a:gd name="connsiteY3" fmla="*/ 211501 h 571973"/>
                  <a:gd name="connsiteX4" fmla="*/ 446414 w 446414"/>
                  <a:gd name="connsiteY4" fmla="*/ 134791 h 571973"/>
                  <a:gd name="connsiteX5" fmla="*/ 432764 w 446414"/>
                  <a:gd name="connsiteY5" fmla="*/ 0 h 571973"/>
                  <a:gd name="connsiteX6" fmla="*/ 233068 w 446414"/>
                  <a:gd name="connsiteY6" fmla="*/ 0 h 571973"/>
                  <a:gd name="connsiteX0" fmla="*/ 233068 w 447683"/>
                  <a:gd name="connsiteY0" fmla="*/ 0 h 576736"/>
                  <a:gd name="connsiteX1" fmla="*/ 243578 w 447683"/>
                  <a:gd name="connsiteY1" fmla="*/ 115613 h 576736"/>
                  <a:gd name="connsiteX2" fmla="*/ 96433 w 447683"/>
                  <a:gd name="connsiteY2" fmla="*/ 294289 h 576736"/>
                  <a:gd name="connsiteX3" fmla="*/ 440784 w 447683"/>
                  <a:gd name="connsiteY3" fmla="*/ 211501 h 576736"/>
                  <a:gd name="connsiteX4" fmla="*/ 446414 w 447683"/>
                  <a:gd name="connsiteY4" fmla="*/ 134791 h 576736"/>
                  <a:gd name="connsiteX5" fmla="*/ 432764 w 447683"/>
                  <a:gd name="connsiteY5" fmla="*/ 0 h 576736"/>
                  <a:gd name="connsiteX6" fmla="*/ 233068 w 447683"/>
                  <a:gd name="connsiteY6" fmla="*/ 0 h 5767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47683" h="576736">
                    <a:moveTo>
                      <a:pt x="233068" y="0"/>
                    </a:moveTo>
                    <a:lnTo>
                      <a:pt x="243578" y="115613"/>
                    </a:lnTo>
                    <a:lnTo>
                      <a:pt x="96433" y="294289"/>
                    </a:lnTo>
                    <a:cubicBezTo>
                      <a:pt x="0" y="364136"/>
                      <a:pt x="447683" y="576736"/>
                      <a:pt x="440784" y="211501"/>
                    </a:cubicBezTo>
                    <a:lnTo>
                      <a:pt x="446414" y="134791"/>
                    </a:lnTo>
                    <a:cubicBezTo>
                      <a:pt x="426989" y="69396"/>
                      <a:pt x="437314" y="44930"/>
                      <a:pt x="432764" y="0"/>
                    </a:cubicBezTo>
                    <a:lnTo>
                      <a:pt x="233068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AA5CAA"/>
                  </a:gs>
                  <a:gs pos="50000">
                    <a:srgbClr val="C792C6"/>
                  </a:gs>
                  <a:gs pos="100000">
                    <a:srgbClr val="AA5CAA"/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  <a:effectLst>
                <a:outerShdw blurRad="76200" dir="13500000" sy="23000" kx="1200000" algn="br" rotWithShape="0">
                  <a:prstClr val="black">
                    <a:alpha val="20000"/>
                  </a:prst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Freeform 38"/>
              <p:cNvSpPr/>
              <p:nvPr/>
            </p:nvSpPr>
            <p:spPr>
              <a:xfrm>
                <a:off x="1879620" y="4839720"/>
                <a:ext cx="504713" cy="586454"/>
              </a:xfrm>
              <a:custGeom>
                <a:avLst/>
                <a:gdLst>
                  <a:gd name="connsiteX0" fmla="*/ 28575 w 400050"/>
                  <a:gd name="connsiteY0" fmla="*/ 0 h 309563"/>
                  <a:gd name="connsiteX1" fmla="*/ 0 w 400050"/>
                  <a:gd name="connsiteY1" fmla="*/ 142875 h 309563"/>
                  <a:gd name="connsiteX2" fmla="*/ 38100 w 400050"/>
                  <a:gd name="connsiteY2" fmla="*/ 252413 h 309563"/>
                  <a:gd name="connsiteX3" fmla="*/ 400050 w 400050"/>
                  <a:gd name="connsiteY3" fmla="*/ 309563 h 309563"/>
                  <a:gd name="connsiteX4" fmla="*/ 252412 w 400050"/>
                  <a:gd name="connsiteY4" fmla="*/ 133350 h 309563"/>
                  <a:gd name="connsiteX5" fmla="*/ 214312 w 400050"/>
                  <a:gd name="connsiteY5" fmla="*/ 66675 h 309563"/>
                  <a:gd name="connsiteX6" fmla="*/ 223837 w 400050"/>
                  <a:gd name="connsiteY6" fmla="*/ 4763 h 309563"/>
                  <a:gd name="connsiteX7" fmla="*/ 28575 w 400050"/>
                  <a:gd name="connsiteY7" fmla="*/ 0 h 309563"/>
                  <a:gd name="connsiteX0" fmla="*/ 28575 w 400050"/>
                  <a:gd name="connsiteY0" fmla="*/ 0 h 464841"/>
                  <a:gd name="connsiteX1" fmla="*/ 0 w 400050"/>
                  <a:gd name="connsiteY1" fmla="*/ 142875 h 464841"/>
                  <a:gd name="connsiteX2" fmla="*/ 38100 w 400050"/>
                  <a:gd name="connsiteY2" fmla="*/ 252413 h 464841"/>
                  <a:gd name="connsiteX3" fmla="*/ 400050 w 400050"/>
                  <a:gd name="connsiteY3" fmla="*/ 309563 h 464841"/>
                  <a:gd name="connsiteX4" fmla="*/ 252412 w 400050"/>
                  <a:gd name="connsiteY4" fmla="*/ 133350 h 464841"/>
                  <a:gd name="connsiteX5" fmla="*/ 214312 w 400050"/>
                  <a:gd name="connsiteY5" fmla="*/ 66675 h 464841"/>
                  <a:gd name="connsiteX6" fmla="*/ 223837 w 400050"/>
                  <a:gd name="connsiteY6" fmla="*/ 4763 h 464841"/>
                  <a:gd name="connsiteX7" fmla="*/ 28575 w 400050"/>
                  <a:gd name="connsiteY7" fmla="*/ 0 h 464841"/>
                  <a:gd name="connsiteX0" fmla="*/ 28575 w 400050"/>
                  <a:gd name="connsiteY0" fmla="*/ 0 h 464841"/>
                  <a:gd name="connsiteX1" fmla="*/ 0 w 400050"/>
                  <a:gd name="connsiteY1" fmla="*/ 142875 h 464841"/>
                  <a:gd name="connsiteX2" fmla="*/ 38100 w 400050"/>
                  <a:gd name="connsiteY2" fmla="*/ 252413 h 464841"/>
                  <a:gd name="connsiteX3" fmla="*/ 400050 w 400050"/>
                  <a:gd name="connsiteY3" fmla="*/ 309563 h 464841"/>
                  <a:gd name="connsiteX4" fmla="*/ 252412 w 400050"/>
                  <a:gd name="connsiteY4" fmla="*/ 133350 h 464841"/>
                  <a:gd name="connsiteX5" fmla="*/ 214312 w 400050"/>
                  <a:gd name="connsiteY5" fmla="*/ 66675 h 464841"/>
                  <a:gd name="connsiteX6" fmla="*/ 223837 w 400050"/>
                  <a:gd name="connsiteY6" fmla="*/ 4763 h 464841"/>
                  <a:gd name="connsiteX7" fmla="*/ 28575 w 400050"/>
                  <a:gd name="connsiteY7" fmla="*/ 0 h 464841"/>
                  <a:gd name="connsiteX0" fmla="*/ 28575 w 400050"/>
                  <a:gd name="connsiteY0" fmla="*/ 0 h 464841"/>
                  <a:gd name="connsiteX1" fmla="*/ 0 w 400050"/>
                  <a:gd name="connsiteY1" fmla="*/ 142875 h 464841"/>
                  <a:gd name="connsiteX2" fmla="*/ 38100 w 400050"/>
                  <a:gd name="connsiteY2" fmla="*/ 252413 h 464841"/>
                  <a:gd name="connsiteX3" fmla="*/ 400050 w 400050"/>
                  <a:gd name="connsiteY3" fmla="*/ 309563 h 464841"/>
                  <a:gd name="connsiteX4" fmla="*/ 252412 w 400050"/>
                  <a:gd name="connsiteY4" fmla="*/ 133350 h 464841"/>
                  <a:gd name="connsiteX5" fmla="*/ 214312 w 400050"/>
                  <a:gd name="connsiteY5" fmla="*/ 66675 h 464841"/>
                  <a:gd name="connsiteX6" fmla="*/ 223837 w 400050"/>
                  <a:gd name="connsiteY6" fmla="*/ 4763 h 464841"/>
                  <a:gd name="connsiteX7" fmla="*/ 28575 w 400050"/>
                  <a:gd name="connsiteY7" fmla="*/ 0 h 464841"/>
                  <a:gd name="connsiteX0" fmla="*/ 28575 w 400050"/>
                  <a:gd name="connsiteY0" fmla="*/ 0 h 464841"/>
                  <a:gd name="connsiteX1" fmla="*/ 0 w 400050"/>
                  <a:gd name="connsiteY1" fmla="*/ 142875 h 464841"/>
                  <a:gd name="connsiteX2" fmla="*/ 38100 w 400050"/>
                  <a:gd name="connsiteY2" fmla="*/ 252413 h 464841"/>
                  <a:gd name="connsiteX3" fmla="*/ 400050 w 400050"/>
                  <a:gd name="connsiteY3" fmla="*/ 309563 h 464841"/>
                  <a:gd name="connsiteX4" fmla="*/ 252412 w 400050"/>
                  <a:gd name="connsiteY4" fmla="*/ 133350 h 464841"/>
                  <a:gd name="connsiteX5" fmla="*/ 214312 w 400050"/>
                  <a:gd name="connsiteY5" fmla="*/ 66675 h 464841"/>
                  <a:gd name="connsiteX6" fmla="*/ 223837 w 400050"/>
                  <a:gd name="connsiteY6" fmla="*/ 4763 h 464841"/>
                  <a:gd name="connsiteX7" fmla="*/ 28575 w 400050"/>
                  <a:gd name="connsiteY7" fmla="*/ 0 h 464841"/>
                  <a:gd name="connsiteX0" fmla="*/ 28575 w 400050"/>
                  <a:gd name="connsiteY0" fmla="*/ 0 h 464841"/>
                  <a:gd name="connsiteX1" fmla="*/ 0 w 400050"/>
                  <a:gd name="connsiteY1" fmla="*/ 142875 h 464841"/>
                  <a:gd name="connsiteX2" fmla="*/ 38100 w 400050"/>
                  <a:gd name="connsiteY2" fmla="*/ 252413 h 464841"/>
                  <a:gd name="connsiteX3" fmla="*/ 400050 w 400050"/>
                  <a:gd name="connsiteY3" fmla="*/ 309563 h 464841"/>
                  <a:gd name="connsiteX4" fmla="*/ 252412 w 400050"/>
                  <a:gd name="connsiteY4" fmla="*/ 133350 h 464841"/>
                  <a:gd name="connsiteX5" fmla="*/ 214312 w 400050"/>
                  <a:gd name="connsiteY5" fmla="*/ 66675 h 464841"/>
                  <a:gd name="connsiteX6" fmla="*/ 223837 w 400050"/>
                  <a:gd name="connsiteY6" fmla="*/ 4763 h 464841"/>
                  <a:gd name="connsiteX7" fmla="*/ 28575 w 400050"/>
                  <a:gd name="connsiteY7" fmla="*/ 0 h 4648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00050" h="464841">
                    <a:moveTo>
                      <a:pt x="28575" y="0"/>
                    </a:moveTo>
                    <a:lnTo>
                      <a:pt x="0" y="142875"/>
                    </a:lnTo>
                    <a:cubicBezTo>
                      <a:pt x="12700" y="179388"/>
                      <a:pt x="11112" y="195536"/>
                      <a:pt x="38100" y="252413"/>
                    </a:cubicBezTo>
                    <a:cubicBezTo>
                      <a:pt x="80839" y="464841"/>
                      <a:pt x="376560" y="336253"/>
                      <a:pt x="400050" y="309563"/>
                    </a:cubicBezTo>
                    <a:cubicBezTo>
                      <a:pt x="371227" y="201886"/>
                      <a:pt x="301625" y="192088"/>
                      <a:pt x="252412" y="133350"/>
                    </a:cubicBezTo>
                    <a:cubicBezTo>
                      <a:pt x="239712" y="111125"/>
                      <a:pt x="229493" y="107777"/>
                      <a:pt x="214312" y="66675"/>
                    </a:cubicBezTo>
                    <a:lnTo>
                      <a:pt x="223837" y="4763"/>
                    </a:lnTo>
                    <a:lnTo>
                      <a:pt x="28575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50000">
                    <a:srgbClr val="AA5CAA"/>
                  </a:gs>
                  <a:gs pos="100000">
                    <a:srgbClr val="C792C6"/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  <a:effectLst>
                <a:outerShdw blurRad="76200" dir="13500000" sy="23000" kx="1200000" algn="br" rotWithShape="0">
                  <a:prstClr val="black">
                    <a:alpha val="20000"/>
                  </a:prst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Freeform 39"/>
              <p:cNvSpPr/>
              <p:nvPr/>
            </p:nvSpPr>
            <p:spPr>
              <a:xfrm>
                <a:off x="3061819" y="3187521"/>
                <a:ext cx="147547" cy="76423"/>
              </a:xfrm>
              <a:custGeom>
                <a:avLst/>
                <a:gdLst>
                  <a:gd name="connsiteX0" fmla="*/ 0 w 100959"/>
                  <a:gd name="connsiteY0" fmla="*/ 43268 h 60575"/>
                  <a:gd name="connsiteX1" fmla="*/ 92305 w 100959"/>
                  <a:gd name="connsiteY1" fmla="*/ 0 h 60575"/>
                  <a:gd name="connsiteX2" fmla="*/ 100959 w 100959"/>
                  <a:gd name="connsiteY2" fmla="*/ 28845 h 60575"/>
                  <a:gd name="connsiteX3" fmla="*/ 49037 w 100959"/>
                  <a:gd name="connsiteY3" fmla="*/ 60575 h 60575"/>
                  <a:gd name="connsiteX4" fmla="*/ 0 w 100959"/>
                  <a:gd name="connsiteY4" fmla="*/ 43268 h 60575"/>
                  <a:gd name="connsiteX0" fmla="*/ 0 w 99616"/>
                  <a:gd name="connsiteY0" fmla="*/ 43268 h 60575"/>
                  <a:gd name="connsiteX1" fmla="*/ 92305 w 99616"/>
                  <a:gd name="connsiteY1" fmla="*/ 0 h 60575"/>
                  <a:gd name="connsiteX2" fmla="*/ 99616 w 99616"/>
                  <a:gd name="connsiteY2" fmla="*/ 22566 h 60575"/>
                  <a:gd name="connsiteX3" fmla="*/ 49037 w 99616"/>
                  <a:gd name="connsiteY3" fmla="*/ 60575 h 60575"/>
                  <a:gd name="connsiteX4" fmla="*/ 0 w 99616"/>
                  <a:gd name="connsiteY4" fmla="*/ 43268 h 60575"/>
                  <a:gd name="connsiteX0" fmla="*/ 0 w 99616"/>
                  <a:gd name="connsiteY0" fmla="*/ 43268 h 60575"/>
                  <a:gd name="connsiteX1" fmla="*/ 92305 w 99616"/>
                  <a:gd name="connsiteY1" fmla="*/ 0 h 60575"/>
                  <a:gd name="connsiteX2" fmla="*/ 99616 w 99616"/>
                  <a:gd name="connsiteY2" fmla="*/ 22566 h 60575"/>
                  <a:gd name="connsiteX3" fmla="*/ 49037 w 99616"/>
                  <a:gd name="connsiteY3" fmla="*/ 60575 h 60575"/>
                  <a:gd name="connsiteX4" fmla="*/ 0 w 99616"/>
                  <a:gd name="connsiteY4" fmla="*/ 43268 h 60575"/>
                  <a:gd name="connsiteX0" fmla="*/ 0 w 112497"/>
                  <a:gd name="connsiteY0" fmla="*/ 43268 h 60575"/>
                  <a:gd name="connsiteX1" fmla="*/ 92305 w 112497"/>
                  <a:gd name="connsiteY1" fmla="*/ 0 h 60575"/>
                  <a:gd name="connsiteX2" fmla="*/ 112497 w 112497"/>
                  <a:gd name="connsiteY2" fmla="*/ 28845 h 60575"/>
                  <a:gd name="connsiteX3" fmla="*/ 49037 w 112497"/>
                  <a:gd name="connsiteY3" fmla="*/ 60575 h 60575"/>
                  <a:gd name="connsiteX4" fmla="*/ 0 w 112497"/>
                  <a:gd name="connsiteY4" fmla="*/ 43268 h 60575"/>
                  <a:gd name="connsiteX0" fmla="*/ 0 w 99616"/>
                  <a:gd name="connsiteY0" fmla="*/ 43268 h 60575"/>
                  <a:gd name="connsiteX1" fmla="*/ 92305 w 99616"/>
                  <a:gd name="connsiteY1" fmla="*/ 0 h 60575"/>
                  <a:gd name="connsiteX2" fmla="*/ 99616 w 99616"/>
                  <a:gd name="connsiteY2" fmla="*/ 22566 h 60575"/>
                  <a:gd name="connsiteX3" fmla="*/ 49037 w 99616"/>
                  <a:gd name="connsiteY3" fmla="*/ 60575 h 60575"/>
                  <a:gd name="connsiteX4" fmla="*/ 0 w 99616"/>
                  <a:gd name="connsiteY4" fmla="*/ 43268 h 60575"/>
                  <a:gd name="connsiteX0" fmla="*/ 0 w 92305"/>
                  <a:gd name="connsiteY0" fmla="*/ 43268 h 60575"/>
                  <a:gd name="connsiteX1" fmla="*/ 92305 w 92305"/>
                  <a:gd name="connsiteY1" fmla="*/ 0 h 60575"/>
                  <a:gd name="connsiteX2" fmla="*/ 49037 w 92305"/>
                  <a:gd name="connsiteY2" fmla="*/ 60575 h 60575"/>
                  <a:gd name="connsiteX3" fmla="*/ 0 w 92305"/>
                  <a:gd name="connsiteY3" fmla="*/ 43268 h 60575"/>
                  <a:gd name="connsiteX0" fmla="*/ 0 w 116950"/>
                  <a:gd name="connsiteY0" fmla="*/ 43268 h 60575"/>
                  <a:gd name="connsiteX1" fmla="*/ 92305 w 116950"/>
                  <a:gd name="connsiteY1" fmla="*/ 0 h 60575"/>
                  <a:gd name="connsiteX2" fmla="*/ 49037 w 116950"/>
                  <a:gd name="connsiteY2" fmla="*/ 60575 h 60575"/>
                  <a:gd name="connsiteX3" fmla="*/ 0 w 116950"/>
                  <a:gd name="connsiteY3" fmla="*/ 43268 h 605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950" h="60575">
                    <a:moveTo>
                      <a:pt x="0" y="43268"/>
                    </a:moveTo>
                    <a:lnTo>
                      <a:pt x="92305" y="0"/>
                    </a:lnTo>
                    <a:cubicBezTo>
                      <a:pt x="116950" y="21333"/>
                      <a:pt x="63460" y="40383"/>
                      <a:pt x="49037" y="60575"/>
                    </a:cubicBezTo>
                    <a:lnTo>
                      <a:pt x="0" y="43268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50000">
                    <a:srgbClr val="AA5CAA"/>
                  </a:gs>
                  <a:gs pos="100000">
                    <a:srgbClr val="8E258D"/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1" name="Group 14"/>
              <p:cNvGrpSpPr/>
              <p:nvPr/>
            </p:nvGrpSpPr>
            <p:grpSpPr>
              <a:xfrm>
                <a:off x="516906" y="2856243"/>
                <a:ext cx="2623274" cy="1989014"/>
                <a:chOff x="2225644" y="4005064"/>
                <a:chExt cx="2079284" cy="1576552"/>
              </a:xfrm>
            </p:grpSpPr>
            <p:sp>
              <p:nvSpPr>
                <p:cNvPr id="45" name="Rounded Rectangle 44"/>
                <p:cNvSpPr/>
                <p:nvPr/>
              </p:nvSpPr>
              <p:spPr>
                <a:xfrm>
                  <a:off x="2225644" y="4005064"/>
                  <a:ext cx="2079284" cy="1576552"/>
                </a:xfrm>
                <a:prstGeom prst="roundRect">
                  <a:avLst/>
                </a:prstGeom>
                <a:solidFill>
                  <a:srgbClr val="AA5CAA"/>
                </a:solidFill>
                <a:ln>
                  <a:solidFill>
                    <a:srgbClr val="8E258D"/>
                  </a:solidFill>
                </a:ln>
                <a:scene3d>
                  <a:camera prst="orthographicFront"/>
                  <a:lightRig rig="glow" dir="t"/>
                </a:scene3d>
                <a:sp3d>
                  <a:bevelT w="190500" h="88900"/>
                  <a:bevelB w="57150" h="1016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Rounded Rectangle 8"/>
                <p:cNvSpPr/>
                <p:nvPr/>
              </p:nvSpPr>
              <p:spPr>
                <a:xfrm>
                  <a:off x="2309910" y="4077072"/>
                  <a:ext cx="1910752" cy="1448768"/>
                </a:xfrm>
                <a:prstGeom prst="roundRect">
                  <a:avLst/>
                </a:prstGeom>
                <a:solidFill>
                  <a:srgbClr val="DCDDDD"/>
                </a:solidFill>
                <a:ln>
                  <a:noFill/>
                </a:ln>
                <a:scene3d>
                  <a:camera prst="orthographicFront"/>
                  <a:lightRig rig="twoPt" dir="t"/>
                </a:scene3d>
                <a:sp3d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2" name="Freeform 41"/>
              <p:cNvSpPr/>
              <p:nvPr/>
            </p:nvSpPr>
            <p:spPr>
              <a:xfrm>
                <a:off x="3040083" y="3232258"/>
                <a:ext cx="184725" cy="412642"/>
              </a:xfrm>
              <a:custGeom>
                <a:avLst/>
                <a:gdLst>
                  <a:gd name="connsiteX0" fmla="*/ 19050 w 147638"/>
                  <a:gd name="connsiteY0" fmla="*/ 14288 h 242888"/>
                  <a:gd name="connsiteX1" fmla="*/ 142875 w 147638"/>
                  <a:gd name="connsiteY1" fmla="*/ 0 h 242888"/>
                  <a:gd name="connsiteX2" fmla="*/ 142875 w 147638"/>
                  <a:gd name="connsiteY2" fmla="*/ 66675 h 242888"/>
                  <a:gd name="connsiteX3" fmla="*/ 123825 w 147638"/>
                  <a:gd name="connsiteY3" fmla="*/ 71438 h 242888"/>
                  <a:gd name="connsiteX4" fmla="*/ 142875 w 147638"/>
                  <a:gd name="connsiteY4" fmla="*/ 76200 h 242888"/>
                  <a:gd name="connsiteX5" fmla="*/ 142875 w 147638"/>
                  <a:gd name="connsiteY5" fmla="*/ 123825 h 242888"/>
                  <a:gd name="connsiteX6" fmla="*/ 114300 w 147638"/>
                  <a:gd name="connsiteY6" fmla="*/ 128588 h 242888"/>
                  <a:gd name="connsiteX7" fmla="*/ 142875 w 147638"/>
                  <a:gd name="connsiteY7" fmla="*/ 142875 h 242888"/>
                  <a:gd name="connsiteX8" fmla="*/ 147638 w 147638"/>
                  <a:gd name="connsiteY8" fmla="*/ 185738 h 242888"/>
                  <a:gd name="connsiteX9" fmla="*/ 114300 w 147638"/>
                  <a:gd name="connsiteY9" fmla="*/ 195263 h 242888"/>
                  <a:gd name="connsiteX10" fmla="*/ 133350 w 147638"/>
                  <a:gd name="connsiteY10" fmla="*/ 209550 h 242888"/>
                  <a:gd name="connsiteX11" fmla="*/ 138113 w 147638"/>
                  <a:gd name="connsiteY11" fmla="*/ 233363 h 242888"/>
                  <a:gd name="connsiteX12" fmla="*/ 133350 w 147638"/>
                  <a:gd name="connsiteY12" fmla="*/ 242888 h 242888"/>
                  <a:gd name="connsiteX13" fmla="*/ 23813 w 147638"/>
                  <a:gd name="connsiteY13" fmla="*/ 233363 h 242888"/>
                  <a:gd name="connsiteX14" fmla="*/ 38100 w 147638"/>
                  <a:gd name="connsiteY14" fmla="*/ 185738 h 242888"/>
                  <a:gd name="connsiteX15" fmla="*/ 114300 w 147638"/>
                  <a:gd name="connsiteY15" fmla="*/ 195263 h 242888"/>
                  <a:gd name="connsiteX16" fmla="*/ 0 w 147638"/>
                  <a:gd name="connsiteY16" fmla="*/ 161925 h 242888"/>
                  <a:gd name="connsiteX17" fmla="*/ 71438 w 147638"/>
                  <a:gd name="connsiteY17" fmla="*/ 128588 h 242888"/>
                  <a:gd name="connsiteX18" fmla="*/ 0 w 147638"/>
                  <a:gd name="connsiteY18" fmla="*/ 114300 h 242888"/>
                  <a:gd name="connsiteX19" fmla="*/ 23813 w 147638"/>
                  <a:gd name="connsiteY19" fmla="*/ 66675 h 242888"/>
                  <a:gd name="connsiteX20" fmla="*/ 100013 w 147638"/>
                  <a:gd name="connsiteY20" fmla="*/ 61913 h 242888"/>
                  <a:gd name="connsiteX21" fmla="*/ 19050 w 147638"/>
                  <a:gd name="connsiteY21" fmla="*/ 14288 h 242888"/>
                  <a:gd name="connsiteX0" fmla="*/ 22129 w 150717"/>
                  <a:gd name="connsiteY0" fmla="*/ 14288 h 242888"/>
                  <a:gd name="connsiteX1" fmla="*/ 145954 w 150717"/>
                  <a:gd name="connsiteY1" fmla="*/ 0 h 242888"/>
                  <a:gd name="connsiteX2" fmla="*/ 145954 w 150717"/>
                  <a:gd name="connsiteY2" fmla="*/ 66675 h 242888"/>
                  <a:gd name="connsiteX3" fmla="*/ 126904 w 150717"/>
                  <a:gd name="connsiteY3" fmla="*/ 71438 h 242888"/>
                  <a:gd name="connsiteX4" fmla="*/ 145954 w 150717"/>
                  <a:gd name="connsiteY4" fmla="*/ 76200 h 242888"/>
                  <a:gd name="connsiteX5" fmla="*/ 145954 w 150717"/>
                  <a:gd name="connsiteY5" fmla="*/ 123825 h 242888"/>
                  <a:gd name="connsiteX6" fmla="*/ 117379 w 150717"/>
                  <a:gd name="connsiteY6" fmla="*/ 128588 h 242888"/>
                  <a:gd name="connsiteX7" fmla="*/ 145954 w 150717"/>
                  <a:gd name="connsiteY7" fmla="*/ 142875 h 242888"/>
                  <a:gd name="connsiteX8" fmla="*/ 150717 w 150717"/>
                  <a:gd name="connsiteY8" fmla="*/ 185738 h 242888"/>
                  <a:gd name="connsiteX9" fmla="*/ 117379 w 150717"/>
                  <a:gd name="connsiteY9" fmla="*/ 195263 h 242888"/>
                  <a:gd name="connsiteX10" fmla="*/ 136429 w 150717"/>
                  <a:gd name="connsiteY10" fmla="*/ 209550 h 242888"/>
                  <a:gd name="connsiteX11" fmla="*/ 141192 w 150717"/>
                  <a:gd name="connsiteY11" fmla="*/ 233363 h 242888"/>
                  <a:gd name="connsiteX12" fmla="*/ 136429 w 150717"/>
                  <a:gd name="connsiteY12" fmla="*/ 242888 h 242888"/>
                  <a:gd name="connsiteX13" fmla="*/ 26892 w 150717"/>
                  <a:gd name="connsiteY13" fmla="*/ 233363 h 242888"/>
                  <a:gd name="connsiteX14" fmla="*/ 41179 w 150717"/>
                  <a:gd name="connsiteY14" fmla="*/ 185738 h 242888"/>
                  <a:gd name="connsiteX15" fmla="*/ 117379 w 150717"/>
                  <a:gd name="connsiteY15" fmla="*/ 195263 h 242888"/>
                  <a:gd name="connsiteX16" fmla="*/ 3079 w 150717"/>
                  <a:gd name="connsiteY16" fmla="*/ 161925 h 242888"/>
                  <a:gd name="connsiteX17" fmla="*/ 74517 w 150717"/>
                  <a:gd name="connsiteY17" fmla="*/ 128588 h 242888"/>
                  <a:gd name="connsiteX18" fmla="*/ 3079 w 150717"/>
                  <a:gd name="connsiteY18" fmla="*/ 114300 h 242888"/>
                  <a:gd name="connsiteX19" fmla="*/ 26892 w 150717"/>
                  <a:gd name="connsiteY19" fmla="*/ 66675 h 242888"/>
                  <a:gd name="connsiteX20" fmla="*/ 103092 w 150717"/>
                  <a:gd name="connsiteY20" fmla="*/ 61913 h 242888"/>
                  <a:gd name="connsiteX21" fmla="*/ 22129 w 150717"/>
                  <a:gd name="connsiteY21" fmla="*/ 14288 h 242888"/>
                  <a:gd name="connsiteX0" fmla="*/ 30066 w 158654"/>
                  <a:gd name="connsiteY0" fmla="*/ 14288 h 242888"/>
                  <a:gd name="connsiteX1" fmla="*/ 153891 w 158654"/>
                  <a:gd name="connsiteY1" fmla="*/ 0 h 242888"/>
                  <a:gd name="connsiteX2" fmla="*/ 153891 w 158654"/>
                  <a:gd name="connsiteY2" fmla="*/ 66675 h 242888"/>
                  <a:gd name="connsiteX3" fmla="*/ 134841 w 158654"/>
                  <a:gd name="connsiteY3" fmla="*/ 71438 h 242888"/>
                  <a:gd name="connsiteX4" fmla="*/ 153891 w 158654"/>
                  <a:gd name="connsiteY4" fmla="*/ 76200 h 242888"/>
                  <a:gd name="connsiteX5" fmla="*/ 153891 w 158654"/>
                  <a:gd name="connsiteY5" fmla="*/ 123825 h 242888"/>
                  <a:gd name="connsiteX6" fmla="*/ 125316 w 158654"/>
                  <a:gd name="connsiteY6" fmla="*/ 128588 h 242888"/>
                  <a:gd name="connsiteX7" fmla="*/ 153891 w 158654"/>
                  <a:gd name="connsiteY7" fmla="*/ 142875 h 242888"/>
                  <a:gd name="connsiteX8" fmla="*/ 158654 w 158654"/>
                  <a:gd name="connsiteY8" fmla="*/ 185738 h 242888"/>
                  <a:gd name="connsiteX9" fmla="*/ 125316 w 158654"/>
                  <a:gd name="connsiteY9" fmla="*/ 195263 h 242888"/>
                  <a:gd name="connsiteX10" fmla="*/ 144366 w 158654"/>
                  <a:gd name="connsiteY10" fmla="*/ 209550 h 242888"/>
                  <a:gd name="connsiteX11" fmla="*/ 149129 w 158654"/>
                  <a:gd name="connsiteY11" fmla="*/ 233363 h 242888"/>
                  <a:gd name="connsiteX12" fmla="*/ 144366 w 158654"/>
                  <a:gd name="connsiteY12" fmla="*/ 242888 h 242888"/>
                  <a:gd name="connsiteX13" fmla="*/ 34829 w 158654"/>
                  <a:gd name="connsiteY13" fmla="*/ 233363 h 242888"/>
                  <a:gd name="connsiteX14" fmla="*/ 49116 w 158654"/>
                  <a:gd name="connsiteY14" fmla="*/ 185738 h 242888"/>
                  <a:gd name="connsiteX15" fmla="*/ 125316 w 158654"/>
                  <a:gd name="connsiteY15" fmla="*/ 195263 h 242888"/>
                  <a:gd name="connsiteX16" fmla="*/ 11016 w 158654"/>
                  <a:gd name="connsiteY16" fmla="*/ 161925 h 242888"/>
                  <a:gd name="connsiteX17" fmla="*/ 82454 w 158654"/>
                  <a:gd name="connsiteY17" fmla="*/ 128588 h 242888"/>
                  <a:gd name="connsiteX18" fmla="*/ 11016 w 158654"/>
                  <a:gd name="connsiteY18" fmla="*/ 114300 h 242888"/>
                  <a:gd name="connsiteX19" fmla="*/ 34829 w 158654"/>
                  <a:gd name="connsiteY19" fmla="*/ 66675 h 242888"/>
                  <a:gd name="connsiteX20" fmla="*/ 111029 w 158654"/>
                  <a:gd name="connsiteY20" fmla="*/ 61913 h 242888"/>
                  <a:gd name="connsiteX21" fmla="*/ 30066 w 158654"/>
                  <a:gd name="connsiteY21" fmla="*/ 14288 h 242888"/>
                  <a:gd name="connsiteX0" fmla="*/ 30066 w 158654"/>
                  <a:gd name="connsiteY0" fmla="*/ 14288 h 242888"/>
                  <a:gd name="connsiteX1" fmla="*/ 153891 w 158654"/>
                  <a:gd name="connsiteY1" fmla="*/ 0 h 242888"/>
                  <a:gd name="connsiteX2" fmla="*/ 153891 w 158654"/>
                  <a:gd name="connsiteY2" fmla="*/ 66675 h 242888"/>
                  <a:gd name="connsiteX3" fmla="*/ 134841 w 158654"/>
                  <a:gd name="connsiteY3" fmla="*/ 71438 h 242888"/>
                  <a:gd name="connsiteX4" fmla="*/ 153891 w 158654"/>
                  <a:gd name="connsiteY4" fmla="*/ 76200 h 242888"/>
                  <a:gd name="connsiteX5" fmla="*/ 153891 w 158654"/>
                  <a:gd name="connsiteY5" fmla="*/ 123825 h 242888"/>
                  <a:gd name="connsiteX6" fmla="*/ 125316 w 158654"/>
                  <a:gd name="connsiteY6" fmla="*/ 128588 h 242888"/>
                  <a:gd name="connsiteX7" fmla="*/ 153891 w 158654"/>
                  <a:gd name="connsiteY7" fmla="*/ 142875 h 242888"/>
                  <a:gd name="connsiteX8" fmla="*/ 158654 w 158654"/>
                  <a:gd name="connsiteY8" fmla="*/ 185738 h 242888"/>
                  <a:gd name="connsiteX9" fmla="*/ 125316 w 158654"/>
                  <a:gd name="connsiteY9" fmla="*/ 195263 h 242888"/>
                  <a:gd name="connsiteX10" fmla="*/ 144366 w 158654"/>
                  <a:gd name="connsiteY10" fmla="*/ 209550 h 242888"/>
                  <a:gd name="connsiteX11" fmla="*/ 149129 w 158654"/>
                  <a:gd name="connsiteY11" fmla="*/ 233363 h 242888"/>
                  <a:gd name="connsiteX12" fmla="*/ 144366 w 158654"/>
                  <a:gd name="connsiteY12" fmla="*/ 242888 h 242888"/>
                  <a:gd name="connsiteX13" fmla="*/ 34829 w 158654"/>
                  <a:gd name="connsiteY13" fmla="*/ 233363 h 242888"/>
                  <a:gd name="connsiteX14" fmla="*/ 49116 w 158654"/>
                  <a:gd name="connsiteY14" fmla="*/ 185738 h 242888"/>
                  <a:gd name="connsiteX15" fmla="*/ 125316 w 158654"/>
                  <a:gd name="connsiteY15" fmla="*/ 195263 h 242888"/>
                  <a:gd name="connsiteX16" fmla="*/ 11016 w 158654"/>
                  <a:gd name="connsiteY16" fmla="*/ 161925 h 242888"/>
                  <a:gd name="connsiteX17" fmla="*/ 82454 w 158654"/>
                  <a:gd name="connsiteY17" fmla="*/ 128588 h 242888"/>
                  <a:gd name="connsiteX18" fmla="*/ 11016 w 158654"/>
                  <a:gd name="connsiteY18" fmla="*/ 114300 h 242888"/>
                  <a:gd name="connsiteX19" fmla="*/ 34829 w 158654"/>
                  <a:gd name="connsiteY19" fmla="*/ 66675 h 242888"/>
                  <a:gd name="connsiteX20" fmla="*/ 111029 w 158654"/>
                  <a:gd name="connsiteY20" fmla="*/ 61913 h 242888"/>
                  <a:gd name="connsiteX21" fmla="*/ 30066 w 158654"/>
                  <a:gd name="connsiteY21" fmla="*/ 14288 h 242888"/>
                  <a:gd name="connsiteX0" fmla="*/ 30066 w 158654"/>
                  <a:gd name="connsiteY0" fmla="*/ 14288 h 242888"/>
                  <a:gd name="connsiteX1" fmla="*/ 153891 w 158654"/>
                  <a:gd name="connsiteY1" fmla="*/ 0 h 242888"/>
                  <a:gd name="connsiteX2" fmla="*/ 153891 w 158654"/>
                  <a:gd name="connsiteY2" fmla="*/ 66675 h 242888"/>
                  <a:gd name="connsiteX3" fmla="*/ 134841 w 158654"/>
                  <a:gd name="connsiteY3" fmla="*/ 71438 h 242888"/>
                  <a:gd name="connsiteX4" fmla="*/ 153891 w 158654"/>
                  <a:gd name="connsiteY4" fmla="*/ 76200 h 242888"/>
                  <a:gd name="connsiteX5" fmla="*/ 153891 w 158654"/>
                  <a:gd name="connsiteY5" fmla="*/ 123825 h 242888"/>
                  <a:gd name="connsiteX6" fmla="*/ 125316 w 158654"/>
                  <a:gd name="connsiteY6" fmla="*/ 128588 h 242888"/>
                  <a:gd name="connsiteX7" fmla="*/ 153891 w 158654"/>
                  <a:gd name="connsiteY7" fmla="*/ 142875 h 242888"/>
                  <a:gd name="connsiteX8" fmla="*/ 158654 w 158654"/>
                  <a:gd name="connsiteY8" fmla="*/ 185738 h 242888"/>
                  <a:gd name="connsiteX9" fmla="*/ 125316 w 158654"/>
                  <a:gd name="connsiteY9" fmla="*/ 195263 h 242888"/>
                  <a:gd name="connsiteX10" fmla="*/ 144366 w 158654"/>
                  <a:gd name="connsiteY10" fmla="*/ 209550 h 242888"/>
                  <a:gd name="connsiteX11" fmla="*/ 149129 w 158654"/>
                  <a:gd name="connsiteY11" fmla="*/ 233363 h 242888"/>
                  <a:gd name="connsiteX12" fmla="*/ 144366 w 158654"/>
                  <a:gd name="connsiteY12" fmla="*/ 242888 h 242888"/>
                  <a:gd name="connsiteX13" fmla="*/ 34829 w 158654"/>
                  <a:gd name="connsiteY13" fmla="*/ 233363 h 242888"/>
                  <a:gd name="connsiteX14" fmla="*/ 38054 w 158654"/>
                  <a:gd name="connsiteY14" fmla="*/ 176783 h 242888"/>
                  <a:gd name="connsiteX15" fmla="*/ 125316 w 158654"/>
                  <a:gd name="connsiteY15" fmla="*/ 195263 h 242888"/>
                  <a:gd name="connsiteX16" fmla="*/ 11016 w 158654"/>
                  <a:gd name="connsiteY16" fmla="*/ 161925 h 242888"/>
                  <a:gd name="connsiteX17" fmla="*/ 82454 w 158654"/>
                  <a:gd name="connsiteY17" fmla="*/ 128588 h 242888"/>
                  <a:gd name="connsiteX18" fmla="*/ 11016 w 158654"/>
                  <a:gd name="connsiteY18" fmla="*/ 114300 h 242888"/>
                  <a:gd name="connsiteX19" fmla="*/ 34829 w 158654"/>
                  <a:gd name="connsiteY19" fmla="*/ 66675 h 242888"/>
                  <a:gd name="connsiteX20" fmla="*/ 111029 w 158654"/>
                  <a:gd name="connsiteY20" fmla="*/ 61913 h 242888"/>
                  <a:gd name="connsiteX21" fmla="*/ 30066 w 158654"/>
                  <a:gd name="connsiteY21" fmla="*/ 14288 h 242888"/>
                  <a:gd name="connsiteX0" fmla="*/ 30066 w 158654"/>
                  <a:gd name="connsiteY0" fmla="*/ 14288 h 242888"/>
                  <a:gd name="connsiteX1" fmla="*/ 153891 w 158654"/>
                  <a:gd name="connsiteY1" fmla="*/ 0 h 242888"/>
                  <a:gd name="connsiteX2" fmla="*/ 153891 w 158654"/>
                  <a:gd name="connsiteY2" fmla="*/ 66675 h 242888"/>
                  <a:gd name="connsiteX3" fmla="*/ 134841 w 158654"/>
                  <a:gd name="connsiteY3" fmla="*/ 71438 h 242888"/>
                  <a:gd name="connsiteX4" fmla="*/ 153891 w 158654"/>
                  <a:gd name="connsiteY4" fmla="*/ 76200 h 242888"/>
                  <a:gd name="connsiteX5" fmla="*/ 153891 w 158654"/>
                  <a:gd name="connsiteY5" fmla="*/ 123825 h 242888"/>
                  <a:gd name="connsiteX6" fmla="*/ 125316 w 158654"/>
                  <a:gd name="connsiteY6" fmla="*/ 128588 h 242888"/>
                  <a:gd name="connsiteX7" fmla="*/ 153891 w 158654"/>
                  <a:gd name="connsiteY7" fmla="*/ 142875 h 242888"/>
                  <a:gd name="connsiteX8" fmla="*/ 158654 w 158654"/>
                  <a:gd name="connsiteY8" fmla="*/ 185738 h 242888"/>
                  <a:gd name="connsiteX9" fmla="*/ 125316 w 158654"/>
                  <a:gd name="connsiteY9" fmla="*/ 195263 h 242888"/>
                  <a:gd name="connsiteX10" fmla="*/ 144366 w 158654"/>
                  <a:gd name="connsiteY10" fmla="*/ 209550 h 242888"/>
                  <a:gd name="connsiteX11" fmla="*/ 149129 w 158654"/>
                  <a:gd name="connsiteY11" fmla="*/ 233363 h 242888"/>
                  <a:gd name="connsiteX12" fmla="*/ 144366 w 158654"/>
                  <a:gd name="connsiteY12" fmla="*/ 242888 h 242888"/>
                  <a:gd name="connsiteX13" fmla="*/ 34829 w 158654"/>
                  <a:gd name="connsiteY13" fmla="*/ 233363 h 242888"/>
                  <a:gd name="connsiteX14" fmla="*/ 38054 w 158654"/>
                  <a:gd name="connsiteY14" fmla="*/ 176783 h 242888"/>
                  <a:gd name="connsiteX15" fmla="*/ 125316 w 158654"/>
                  <a:gd name="connsiteY15" fmla="*/ 195263 h 242888"/>
                  <a:gd name="connsiteX16" fmla="*/ 11016 w 158654"/>
                  <a:gd name="connsiteY16" fmla="*/ 161925 h 242888"/>
                  <a:gd name="connsiteX17" fmla="*/ 82454 w 158654"/>
                  <a:gd name="connsiteY17" fmla="*/ 128588 h 242888"/>
                  <a:gd name="connsiteX18" fmla="*/ 11016 w 158654"/>
                  <a:gd name="connsiteY18" fmla="*/ 114300 h 242888"/>
                  <a:gd name="connsiteX19" fmla="*/ 34829 w 158654"/>
                  <a:gd name="connsiteY19" fmla="*/ 66675 h 242888"/>
                  <a:gd name="connsiteX20" fmla="*/ 111029 w 158654"/>
                  <a:gd name="connsiteY20" fmla="*/ 61913 h 242888"/>
                  <a:gd name="connsiteX21" fmla="*/ 30066 w 158654"/>
                  <a:gd name="connsiteY21" fmla="*/ 14288 h 242888"/>
                  <a:gd name="connsiteX0" fmla="*/ 30066 w 158654"/>
                  <a:gd name="connsiteY0" fmla="*/ 14288 h 244175"/>
                  <a:gd name="connsiteX1" fmla="*/ 153891 w 158654"/>
                  <a:gd name="connsiteY1" fmla="*/ 0 h 244175"/>
                  <a:gd name="connsiteX2" fmla="*/ 153891 w 158654"/>
                  <a:gd name="connsiteY2" fmla="*/ 66675 h 244175"/>
                  <a:gd name="connsiteX3" fmla="*/ 134841 w 158654"/>
                  <a:gd name="connsiteY3" fmla="*/ 71438 h 244175"/>
                  <a:gd name="connsiteX4" fmla="*/ 153891 w 158654"/>
                  <a:gd name="connsiteY4" fmla="*/ 76200 h 244175"/>
                  <a:gd name="connsiteX5" fmla="*/ 153891 w 158654"/>
                  <a:gd name="connsiteY5" fmla="*/ 123825 h 244175"/>
                  <a:gd name="connsiteX6" fmla="*/ 125316 w 158654"/>
                  <a:gd name="connsiteY6" fmla="*/ 128588 h 244175"/>
                  <a:gd name="connsiteX7" fmla="*/ 153891 w 158654"/>
                  <a:gd name="connsiteY7" fmla="*/ 142875 h 244175"/>
                  <a:gd name="connsiteX8" fmla="*/ 158654 w 158654"/>
                  <a:gd name="connsiteY8" fmla="*/ 185738 h 244175"/>
                  <a:gd name="connsiteX9" fmla="*/ 125316 w 158654"/>
                  <a:gd name="connsiteY9" fmla="*/ 195263 h 244175"/>
                  <a:gd name="connsiteX10" fmla="*/ 144366 w 158654"/>
                  <a:gd name="connsiteY10" fmla="*/ 209550 h 244175"/>
                  <a:gd name="connsiteX11" fmla="*/ 149129 w 158654"/>
                  <a:gd name="connsiteY11" fmla="*/ 233363 h 244175"/>
                  <a:gd name="connsiteX12" fmla="*/ 144366 w 158654"/>
                  <a:gd name="connsiteY12" fmla="*/ 242888 h 244175"/>
                  <a:gd name="connsiteX13" fmla="*/ 34829 w 158654"/>
                  <a:gd name="connsiteY13" fmla="*/ 233363 h 244175"/>
                  <a:gd name="connsiteX14" fmla="*/ 38054 w 158654"/>
                  <a:gd name="connsiteY14" fmla="*/ 176783 h 244175"/>
                  <a:gd name="connsiteX15" fmla="*/ 125316 w 158654"/>
                  <a:gd name="connsiteY15" fmla="*/ 195263 h 244175"/>
                  <a:gd name="connsiteX16" fmla="*/ 11016 w 158654"/>
                  <a:gd name="connsiteY16" fmla="*/ 161925 h 244175"/>
                  <a:gd name="connsiteX17" fmla="*/ 82454 w 158654"/>
                  <a:gd name="connsiteY17" fmla="*/ 128588 h 244175"/>
                  <a:gd name="connsiteX18" fmla="*/ 11016 w 158654"/>
                  <a:gd name="connsiteY18" fmla="*/ 114300 h 244175"/>
                  <a:gd name="connsiteX19" fmla="*/ 34829 w 158654"/>
                  <a:gd name="connsiteY19" fmla="*/ 66675 h 244175"/>
                  <a:gd name="connsiteX20" fmla="*/ 111029 w 158654"/>
                  <a:gd name="connsiteY20" fmla="*/ 61913 h 244175"/>
                  <a:gd name="connsiteX21" fmla="*/ 30066 w 158654"/>
                  <a:gd name="connsiteY21" fmla="*/ 14288 h 244175"/>
                  <a:gd name="connsiteX0" fmla="*/ 36765 w 165353"/>
                  <a:gd name="connsiteY0" fmla="*/ 14288 h 244175"/>
                  <a:gd name="connsiteX1" fmla="*/ 160590 w 165353"/>
                  <a:gd name="connsiteY1" fmla="*/ 0 h 244175"/>
                  <a:gd name="connsiteX2" fmla="*/ 160590 w 165353"/>
                  <a:gd name="connsiteY2" fmla="*/ 66675 h 244175"/>
                  <a:gd name="connsiteX3" fmla="*/ 141540 w 165353"/>
                  <a:gd name="connsiteY3" fmla="*/ 71438 h 244175"/>
                  <a:gd name="connsiteX4" fmla="*/ 160590 w 165353"/>
                  <a:gd name="connsiteY4" fmla="*/ 76200 h 244175"/>
                  <a:gd name="connsiteX5" fmla="*/ 160590 w 165353"/>
                  <a:gd name="connsiteY5" fmla="*/ 123825 h 244175"/>
                  <a:gd name="connsiteX6" fmla="*/ 132015 w 165353"/>
                  <a:gd name="connsiteY6" fmla="*/ 128588 h 244175"/>
                  <a:gd name="connsiteX7" fmla="*/ 160590 w 165353"/>
                  <a:gd name="connsiteY7" fmla="*/ 142875 h 244175"/>
                  <a:gd name="connsiteX8" fmla="*/ 165353 w 165353"/>
                  <a:gd name="connsiteY8" fmla="*/ 185738 h 244175"/>
                  <a:gd name="connsiteX9" fmla="*/ 132015 w 165353"/>
                  <a:gd name="connsiteY9" fmla="*/ 195263 h 244175"/>
                  <a:gd name="connsiteX10" fmla="*/ 151065 w 165353"/>
                  <a:gd name="connsiteY10" fmla="*/ 209550 h 244175"/>
                  <a:gd name="connsiteX11" fmla="*/ 155828 w 165353"/>
                  <a:gd name="connsiteY11" fmla="*/ 233363 h 244175"/>
                  <a:gd name="connsiteX12" fmla="*/ 151065 w 165353"/>
                  <a:gd name="connsiteY12" fmla="*/ 242888 h 244175"/>
                  <a:gd name="connsiteX13" fmla="*/ 41528 w 165353"/>
                  <a:gd name="connsiteY13" fmla="*/ 233363 h 244175"/>
                  <a:gd name="connsiteX14" fmla="*/ 44753 w 165353"/>
                  <a:gd name="connsiteY14" fmla="*/ 176783 h 244175"/>
                  <a:gd name="connsiteX15" fmla="*/ 132015 w 165353"/>
                  <a:gd name="connsiteY15" fmla="*/ 195263 h 244175"/>
                  <a:gd name="connsiteX16" fmla="*/ 17715 w 165353"/>
                  <a:gd name="connsiteY16" fmla="*/ 161925 h 244175"/>
                  <a:gd name="connsiteX17" fmla="*/ 89153 w 165353"/>
                  <a:gd name="connsiteY17" fmla="*/ 128588 h 244175"/>
                  <a:gd name="connsiteX18" fmla="*/ 17715 w 165353"/>
                  <a:gd name="connsiteY18" fmla="*/ 114300 h 244175"/>
                  <a:gd name="connsiteX19" fmla="*/ 41528 w 165353"/>
                  <a:gd name="connsiteY19" fmla="*/ 66675 h 244175"/>
                  <a:gd name="connsiteX20" fmla="*/ 117728 w 165353"/>
                  <a:gd name="connsiteY20" fmla="*/ 61913 h 244175"/>
                  <a:gd name="connsiteX21" fmla="*/ 36765 w 165353"/>
                  <a:gd name="connsiteY21" fmla="*/ 14288 h 244175"/>
                  <a:gd name="connsiteX0" fmla="*/ 36765 w 165353"/>
                  <a:gd name="connsiteY0" fmla="*/ 40639 h 270526"/>
                  <a:gd name="connsiteX1" fmla="*/ 160590 w 165353"/>
                  <a:gd name="connsiteY1" fmla="*/ 26351 h 270526"/>
                  <a:gd name="connsiteX2" fmla="*/ 160590 w 165353"/>
                  <a:gd name="connsiteY2" fmla="*/ 93026 h 270526"/>
                  <a:gd name="connsiteX3" fmla="*/ 141540 w 165353"/>
                  <a:gd name="connsiteY3" fmla="*/ 97789 h 270526"/>
                  <a:gd name="connsiteX4" fmla="*/ 160590 w 165353"/>
                  <a:gd name="connsiteY4" fmla="*/ 102551 h 270526"/>
                  <a:gd name="connsiteX5" fmla="*/ 160590 w 165353"/>
                  <a:gd name="connsiteY5" fmla="*/ 150176 h 270526"/>
                  <a:gd name="connsiteX6" fmla="*/ 132015 w 165353"/>
                  <a:gd name="connsiteY6" fmla="*/ 154939 h 270526"/>
                  <a:gd name="connsiteX7" fmla="*/ 160590 w 165353"/>
                  <a:gd name="connsiteY7" fmla="*/ 169226 h 270526"/>
                  <a:gd name="connsiteX8" fmla="*/ 165353 w 165353"/>
                  <a:gd name="connsiteY8" fmla="*/ 212089 h 270526"/>
                  <a:gd name="connsiteX9" fmla="*/ 132015 w 165353"/>
                  <a:gd name="connsiteY9" fmla="*/ 221614 h 270526"/>
                  <a:gd name="connsiteX10" fmla="*/ 151065 w 165353"/>
                  <a:gd name="connsiteY10" fmla="*/ 235901 h 270526"/>
                  <a:gd name="connsiteX11" fmla="*/ 155828 w 165353"/>
                  <a:gd name="connsiteY11" fmla="*/ 259714 h 270526"/>
                  <a:gd name="connsiteX12" fmla="*/ 151065 w 165353"/>
                  <a:gd name="connsiteY12" fmla="*/ 269239 h 270526"/>
                  <a:gd name="connsiteX13" fmla="*/ 41528 w 165353"/>
                  <a:gd name="connsiteY13" fmla="*/ 259714 h 270526"/>
                  <a:gd name="connsiteX14" fmla="*/ 44753 w 165353"/>
                  <a:gd name="connsiteY14" fmla="*/ 203134 h 270526"/>
                  <a:gd name="connsiteX15" fmla="*/ 132015 w 165353"/>
                  <a:gd name="connsiteY15" fmla="*/ 221614 h 270526"/>
                  <a:gd name="connsiteX16" fmla="*/ 17715 w 165353"/>
                  <a:gd name="connsiteY16" fmla="*/ 188276 h 270526"/>
                  <a:gd name="connsiteX17" fmla="*/ 89153 w 165353"/>
                  <a:gd name="connsiteY17" fmla="*/ 154939 h 270526"/>
                  <a:gd name="connsiteX18" fmla="*/ 17715 w 165353"/>
                  <a:gd name="connsiteY18" fmla="*/ 140651 h 270526"/>
                  <a:gd name="connsiteX19" fmla="*/ 41528 w 165353"/>
                  <a:gd name="connsiteY19" fmla="*/ 93026 h 270526"/>
                  <a:gd name="connsiteX20" fmla="*/ 117728 w 165353"/>
                  <a:gd name="connsiteY20" fmla="*/ 88264 h 270526"/>
                  <a:gd name="connsiteX21" fmla="*/ 36765 w 165353"/>
                  <a:gd name="connsiteY21" fmla="*/ 40639 h 270526"/>
                  <a:gd name="connsiteX0" fmla="*/ 36765 w 165353"/>
                  <a:gd name="connsiteY0" fmla="*/ 40639 h 270526"/>
                  <a:gd name="connsiteX1" fmla="*/ 160590 w 165353"/>
                  <a:gd name="connsiteY1" fmla="*/ 26351 h 270526"/>
                  <a:gd name="connsiteX2" fmla="*/ 160590 w 165353"/>
                  <a:gd name="connsiteY2" fmla="*/ 93026 h 270526"/>
                  <a:gd name="connsiteX3" fmla="*/ 141540 w 165353"/>
                  <a:gd name="connsiteY3" fmla="*/ 97789 h 270526"/>
                  <a:gd name="connsiteX4" fmla="*/ 160590 w 165353"/>
                  <a:gd name="connsiteY4" fmla="*/ 102551 h 270526"/>
                  <a:gd name="connsiteX5" fmla="*/ 160590 w 165353"/>
                  <a:gd name="connsiteY5" fmla="*/ 150176 h 270526"/>
                  <a:gd name="connsiteX6" fmla="*/ 132015 w 165353"/>
                  <a:gd name="connsiteY6" fmla="*/ 154939 h 270526"/>
                  <a:gd name="connsiteX7" fmla="*/ 160590 w 165353"/>
                  <a:gd name="connsiteY7" fmla="*/ 169226 h 270526"/>
                  <a:gd name="connsiteX8" fmla="*/ 165353 w 165353"/>
                  <a:gd name="connsiteY8" fmla="*/ 212089 h 270526"/>
                  <a:gd name="connsiteX9" fmla="*/ 132015 w 165353"/>
                  <a:gd name="connsiteY9" fmla="*/ 221614 h 270526"/>
                  <a:gd name="connsiteX10" fmla="*/ 151065 w 165353"/>
                  <a:gd name="connsiteY10" fmla="*/ 235901 h 270526"/>
                  <a:gd name="connsiteX11" fmla="*/ 155828 w 165353"/>
                  <a:gd name="connsiteY11" fmla="*/ 259714 h 270526"/>
                  <a:gd name="connsiteX12" fmla="*/ 151065 w 165353"/>
                  <a:gd name="connsiteY12" fmla="*/ 269239 h 270526"/>
                  <a:gd name="connsiteX13" fmla="*/ 41528 w 165353"/>
                  <a:gd name="connsiteY13" fmla="*/ 259714 h 270526"/>
                  <a:gd name="connsiteX14" fmla="*/ 44753 w 165353"/>
                  <a:gd name="connsiteY14" fmla="*/ 203134 h 270526"/>
                  <a:gd name="connsiteX15" fmla="*/ 132015 w 165353"/>
                  <a:gd name="connsiteY15" fmla="*/ 221614 h 270526"/>
                  <a:gd name="connsiteX16" fmla="*/ 17715 w 165353"/>
                  <a:gd name="connsiteY16" fmla="*/ 188276 h 270526"/>
                  <a:gd name="connsiteX17" fmla="*/ 89153 w 165353"/>
                  <a:gd name="connsiteY17" fmla="*/ 154939 h 270526"/>
                  <a:gd name="connsiteX18" fmla="*/ 17715 w 165353"/>
                  <a:gd name="connsiteY18" fmla="*/ 140651 h 270526"/>
                  <a:gd name="connsiteX19" fmla="*/ 41528 w 165353"/>
                  <a:gd name="connsiteY19" fmla="*/ 93026 h 270526"/>
                  <a:gd name="connsiteX20" fmla="*/ 117728 w 165353"/>
                  <a:gd name="connsiteY20" fmla="*/ 88264 h 270526"/>
                  <a:gd name="connsiteX21" fmla="*/ 36765 w 165353"/>
                  <a:gd name="connsiteY21" fmla="*/ 40639 h 270526"/>
                  <a:gd name="connsiteX0" fmla="*/ 36765 w 165353"/>
                  <a:gd name="connsiteY0" fmla="*/ 40639 h 270526"/>
                  <a:gd name="connsiteX1" fmla="*/ 160590 w 165353"/>
                  <a:gd name="connsiteY1" fmla="*/ 26351 h 270526"/>
                  <a:gd name="connsiteX2" fmla="*/ 160590 w 165353"/>
                  <a:gd name="connsiteY2" fmla="*/ 93026 h 270526"/>
                  <a:gd name="connsiteX3" fmla="*/ 141540 w 165353"/>
                  <a:gd name="connsiteY3" fmla="*/ 97789 h 270526"/>
                  <a:gd name="connsiteX4" fmla="*/ 160590 w 165353"/>
                  <a:gd name="connsiteY4" fmla="*/ 102551 h 270526"/>
                  <a:gd name="connsiteX5" fmla="*/ 160590 w 165353"/>
                  <a:gd name="connsiteY5" fmla="*/ 150176 h 270526"/>
                  <a:gd name="connsiteX6" fmla="*/ 132015 w 165353"/>
                  <a:gd name="connsiteY6" fmla="*/ 154939 h 270526"/>
                  <a:gd name="connsiteX7" fmla="*/ 160590 w 165353"/>
                  <a:gd name="connsiteY7" fmla="*/ 169226 h 270526"/>
                  <a:gd name="connsiteX8" fmla="*/ 165353 w 165353"/>
                  <a:gd name="connsiteY8" fmla="*/ 212089 h 270526"/>
                  <a:gd name="connsiteX9" fmla="*/ 132015 w 165353"/>
                  <a:gd name="connsiteY9" fmla="*/ 221614 h 270526"/>
                  <a:gd name="connsiteX10" fmla="*/ 151065 w 165353"/>
                  <a:gd name="connsiteY10" fmla="*/ 235901 h 270526"/>
                  <a:gd name="connsiteX11" fmla="*/ 155828 w 165353"/>
                  <a:gd name="connsiteY11" fmla="*/ 259714 h 270526"/>
                  <a:gd name="connsiteX12" fmla="*/ 151065 w 165353"/>
                  <a:gd name="connsiteY12" fmla="*/ 269239 h 270526"/>
                  <a:gd name="connsiteX13" fmla="*/ 41528 w 165353"/>
                  <a:gd name="connsiteY13" fmla="*/ 259714 h 270526"/>
                  <a:gd name="connsiteX14" fmla="*/ 44753 w 165353"/>
                  <a:gd name="connsiteY14" fmla="*/ 203134 h 270526"/>
                  <a:gd name="connsiteX15" fmla="*/ 132015 w 165353"/>
                  <a:gd name="connsiteY15" fmla="*/ 221614 h 270526"/>
                  <a:gd name="connsiteX16" fmla="*/ 17715 w 165353"/>
                  <a:gd name="connsiteY16" fmla="*/ 188276 h 270526"/>
                  <a:gd name="connsiteX17" fmla="*/ 89153 w 165353"/>
                  <a:gd name="connsiteY17" fmla="*/ 154939 h 270526"/>
                  <a:gd name="connsiteX18" fmla="*/ 17715 w 165353"/>
                  <a:gd name="connsiteY18" fmla="*/ 140651 h 270526"/>
                  <a:gd name="connsiteX19" fmla="*/ 41528 w 165353"/>
                  <a:gd name="connsiteY19" fmla="*/ 93026 h 270526"/>
                  <a:gd name="connsiteX20" fmla="*/ 117728 w 165353"/>
                  <a:gd name="connsiteY20" fmla="*/ 88264 h 270526"/>
                  <a:gd name="connsiteX21" fmla="*/ 36765 w 165353"/>
                  <a:gd name="connsiteY21" fmla="*/ 40639 h 270526"/>
                  <a:gd name="connsiteX0" fmla="*/ 36765 w 165353"/>
                  <a:gd name="connsiteY0" fmla="*/ 40639 h 270526"/>
                  <a:gd name="connsiteX1" fmla="*/ 160590 w 165353"/>
                  <a:gd name="connsiteY1" fmla="*/ 26351 h 270526"/>
                  <a:gd name="connsiteX2" fmla="*/ 160590 w 165353"/>
                  <a:gd name="connsiteY2" fmla="*/ 93026 h 270526"/>
                  <a:gd name="connsiteX3" fmla="*/ 141540 w 165353"/>
                  <a:gd name="connsiteY3" fmla="*/ 97789 h 270526"/>
                  <a:gd name="connsiteX4" fmla="*/ 160590 w 165353"/>
                  <a:gd name="connsiteY4" fmla="*/ 102551 h 270526"/>
                  <a:gd name="connsiteX5" fmla="*/ 160590 w 165353"/>
                  <a:gd name="connsiteY5" fmla="*/ 150176 h 270526"/>
                  <a:gd name="connsiteX6" fmla="*/ 132015 w 165353"/>
                  <a:gd name="connsiteY6" fmla="*/ 154939 h 270526"/>
                  <a:gd name="connsiteX7" fmla="*/ 160590 w 165353"/>
                  <a:gd name="connsiteY7" fmla="*/ 169226 h 270526"/>
                  <a:gd name="connsiteX8" fmla="*/ 165353 w 165353"/>
                  <a:gd name="connsiteY8" fmla="*/ 212089 h 270526"/>
                  <a:gd name="connsiteX9" fmla="*/ 132015 w 165353"/>
                  <a:gd name="connsiteY9" fmla="*/ 221614 h 270526"/>
                  <a:gd name="connsiteX10" fmla="*/ 151065 w 165353"/>
                  <a:gd name="connsiteY10" fmla="*/ 235901 h 270526"/>
                  <a:gd name="connsiteX11" fmla="*/ 155828 w 165353"/>
                  <a:gd name="connsiteY11" fmla="*/ 259714 h 270526"/>
                  <a:gd name="connsiteX12" fmla="*/ 151065 w 165353"/>
                  <a:gd name="connsiteY12" fmla="*/ 269239 h 270526"/>
                  <a:gd name="connsiteX13" fmla="*/ 41528 w 165353"/>
                  <a:gd name="connsiteY13" fmla="*/ 259714 h 270526"/>
                  <a:gd name="connsiteX14" fmla="*/ 44753 w 165353"/>
                  <a:gd name="connsiteY14" fmla="*/ 203134 h 270526"/>
                  <a:gd name="connsiteX15" fmla="*/ 132015 w 165353"/>
                  <a:gd name="connsiteY15" fmla="*/ 221614 h 270526"/>
                  <a:gd name="connsiteX16" fmla="*/ 17715 w 165353"/>
                  <a:gd name="connsiteY16" fmla="*/ 188276 h 270526"/>
                  <a:gd name="connsiteX17" fmla="*/ 89153 w 165353"/>
                  <a:gd name="connsiteY17" fmla="*/ 154939 h 270526"/>
                  <a:gd name="connsiteX18" fmla="*/ 17715 w 165353"/>
                  <a:gd name="connsiteY18" fmla="*/ 140651 h 270526"/>
                  <a:gd name="connsiteX19" fmla="*/ 41528 w 165353"/>
                  <a:gd name="connsiteY19" fmla="*/ 93026 h 270526"/>
                  <a:gd name="connsiteX20" fmla="*/ 117728 w 165353"/>
                  <a:gd name="connsiteY20" fmla="*/ 88264 h 270526"/>
                  <a:gd name="connsiteX21" fmla="*/ 36765 w 165353"/>
                  <a:gd name="connsiteY21" fmla="*/ 40639 h 270526"/>
                  <a:gd name="connsiteX0" fmla="*/ 39650 w 168238"/>
                  <a:gd name="connsiteY0" fmla="*/ 40639 h 270526"/>
                  <a:gd name="connsiteX1" fmla="*/ 163475 w 168238"/>
                  <a:gd name="connsiteY1" fmla="*/ 26351 h 270526"/>
                  <a:gd name="connsiteX2" fmla="*/ 163475 w 168238"/>
                  <a:gd name="connsiteY2" fmla="*/ 93026 h 270526"/>
                  <a:gd name="connsiteX3" fmla="*/ 144425 w 168238"/>
                  <a:gd name="connsiteY3" fmla="*/ 97789 h 270526"/>
                  <a:gd name="connsiteX4" fmla="*/ 163475 w 168238"/>
                  <a:gd name="connsiteY4" fmla="*/ 102551 h 270526"/>
                  <a:gd name="connsiteX5" fmla="*/ 163475 w 168238"/>
                  <a:gd name="connsiteY5" fmla="*/ 150176 h 270526"/>
                  <a:gd name="connsiteX6" fmla="*/ 134900 w 168238"/>
                  <a:gd name="connsiteY6" fmla="*/ 154939 h 270526"/>
                  <a:gd name="connsiteX7" fmla="*/ 163475 w 168238"/>
                  <a:gd name="connsiteY7" fmla="*/ 169226 h 270526"/>
                  <a:gd name="connsiteX8" fmla="*/ 168238 w 168238"/>
                  <a:gd name="connsiteY8" fmla="*/ 212089 h 270526"/>
                  <a:gd name="connsiteX9" fmla="*/ 134900 w 168238"/>
                  <a:gd name="connsiteY9" fmla="*/ 221614 h 270526"/>
                  <a:gd name="connsiteX10" fmla="*/ 153950 w 168238"/>
                  <a:gd name="connsiteY10" fmla="*/ 235901 h 270526"/>
                  <a:gd name="connsiteX11" fmla="*/ 158713 w 168238"/>
                  <a:gd name="connsiteY11" fmla="*/ 259714 h 270526"/>
                  <a:gd name="connsiteX12" fmla="*/ 153950 w 168238"/>
                  <a:gd name="connsiteY12" fmla="*/ 269239 h 270526"/>
                  <a:gd name="connsiteX13" fmla="*/ 44413 w 168238"/>
                  <a:gd name="connsiteY13" fmla="*/ 259714 h 270526"/>
                  <a:gd name="connsiteX14" fmla="*/ 44753 w 168238"/>
                  <a:gd name="connsiteY14" fmla="*/ 208903 h 270526"/>
                  <a:gd name="connsiteX15" fmla="*/ 134900 w 168238"/>
                  <a:gd name="connsiteY15" fmla="*/ 221614 h 270526"/>
                  <a:gd name="connsiteX16" fmla="*/ 20600 w 168238"/>
                  <a:gd name="connsiteY16" fmla="*/ 188276 h 270526"/>
                  <a:gd name="connsiteX17" fmla="*/ 92038 w 168238"/>
                  <a:gd name="connsiteY17" fmla="*/ 154939 h 270526"/>
                  <a:gd name="connsiteX18" fmla="*/ 20600 w 168238"/>
                  <a:gd name="connsiteY18" fmla="*/ 140651 h 270526"/>
                  <a:gd name="connsiteX19" fmla="*/ 44413 w 168238"/>
                  <a:gd name="connsiteY19" fmla="*/ 93026 h 270526"/>
                  <a:gd name="connsiteX20" fmla="*/ 120613 w 168238"/>
                  <a:gd name="connsiteY20" fmla="*/ 88264 h 270526"/>
                  <a:gd name="connsiteX21" fmla="*/ 39650 w 168238"/>
                  <a:gd name="connsiteY21" fmla="*/ 40639 h 270526"/>
                  <a:gd name="connsiteX0" fmla="*/ 39650 w 168238"/>
                  <a:gd name="connsiteY0" fmla="*/ 30108 h 259995"/>
                  <a:gd name="connsiteX1" fmla="*/ 156763 w 168238"/>
                  <a:gd name="connsiteY1" fmla="*/ 37252 h 259995"/>
                  <a:gd name="connsiteX2" fmla="*/ 163475 w 168238"/>
                  <a:gd name="connsiteY2" fmla="*/ 82495 h 259995"/>
                  <a:gd name="connsiteX3" fmla="*/ 144425 w 168238"/>
                  <a:gd name="connsiteY3" fmla="*/ 87258 h 259995"/>
                  <a:gd name="connsiteX4" fmla="*/ 163475 w 168238"/>
                  <a:gd name="connsiteY4" fmla="*/ 92020 h 259995"/>
                  <a:gd name="connsiteX5" fmla="*/ 163475 w 168238"/>
                  <a:gd name="connsiteY5" fmla="*/ 139645 h 259995"/>
                  <a:gd name="connsiteX6" fmla="*/ 134900 w 168238"/>
                  <a:gd name="connsiteY6" fmla="*/ 144408 h 259995"/>
                  <a:gd name="connsiteX7" fmla="*/ 163475 w 168238"/>
                  <a:gd name="connsiteY7" fmla="*/ 158695 h 259995"/>
                  <a:gd name="connsiteX8" fmla="*/ 168238 w 168238"/>
                  <a:gd name="connsiteY8" fmla="*/ 201558 h 259995"/>
                  <a:gd name="connsiteX9" fmla="*/ 134900 w 168238"/>
                  <a:gd name="connsiteY9" fmla="*/ 211083 h 259995"/>
                  <a:gd name="connsiteX10" fmla="*/ 153950 w 168238"/>
                  <a:gd name="connsiteY10" fmla="*/ 225370 h 259995"/>
                  <a:gd name="connsiteX11" fmla="*/ 158713 w 168238"/>
                  <a:gd name="connsiteY11" fmla="*/ 249183 h 259995"/>
                  <a:gd name="connsiteX12" fmla="*/ 153950 w 168238"/>
                  <a:gd name="connsiteY12" fmla="*/ 258708 h 259995"/>
                  <a:gd name="connsiteX13" fmla="*/ 44413 w 168238"/>
                  <a:gd name="connsiteY13" fmla="*/ 249183 h 259995"/>
                  <a:gd name="connsiteX14" fmla="*/ 44753 w 168238"/>
                  <a:gd name="connsiteY14" fmla="*/ 198372 h 259995"/>
                  <a:gd name="connsiteX15" fmla="*/ 134900 w 168238"/>
                  <a:gd name="connsiteY15" fmla="*/ 211083 h 259995"/>
                  <a:gd name="connsiteX16" fmla="*/ 20600 w 168238"/>
                  <a:gd name="connsiteY16" fmla="*/ 177745 h 259995"/>
                  <a:gd name="connsiteX17" fmla="*/ 92038 w 168238"/>
                  <a:gd name="connsiteY17" fmla="*/ 144408 h 259995"/>
                  <a:gd name="connsiteX18" fmla="*/ 20600 w 168238"/>
                  <a:gd name="connsiteY18" fmla="*/ 130120 h 259995"/>
                  <a:gd name="connsiteX19" fmla="*/ 44413 w 168238"/>
                  <a:gd name="connsiteY19" fmla="*/ 82495 h 259995"/>
                  <a:gd name="connsiteX20" fmla="*/ 120613 w 168238"/>
                  <a:gd name="connsiteY20" fmla="*/ 77733 h 259995"/>
                  <a:gd name="connsiteX21" fmla="*/ 39650 w 168238"/>
                  <a:gd name="connsiteY21" fmla="*/ 30108 h 259995"/>
                  <a:gd name="connsiteX0" fmla="*/ 36294 w 168238"/>
                  <a:gd name="connsiteY0" fmla="*/ 31113 h 249094"/>
                  <a:gd name="connsiteX1" fmla="*/ 156763 w 168238"/>
                  <a:gd name="connsiteY1" fmla="*/ 26351 h 249094"/>
                  <a:gd name="connsiteX2" fmla="*/ 163475 w 168238"/>
                  <a:gd name="connsiteY2" fmla="*/ 71594 h 249094"/>
                  <a:gd name="connsiteX3" fmla="*/ 144425 w 168238"/>
                  <a:gd name="connsiteY3" fmla="*/ 76357 h 249094"/>
                  <a:gd name="connsiteX4" fmla="*/ 163475 w 168238"/>
                  <a:gd name="connsiteY4" fmla="*/ 81119 h 249094"/>
                  <a:gd name="connsiteX5" fmla="*/ 163475 w 168238"/>
                  <a:gd name="connsiteY5" fmla="*/ 128744 h 249094"/>
                  <a:gd name="connsiteX6" fmla="*/ 134900 w 168238"/>
                  <a:gd name="connsiteY6" fmla="*/ 133507 h 249094"/>
                  <a:gd name="connsiteX7" fmla="*/ 163475 w 168238"/>
                  <a:gd name="connsiteY7" fmla="*/ 147794 h 249094"/>
                  <a:gd name="connsiteX8" fmla="*/ 168238 w 168238"/>
                  <a:gd name="connsiteY8" fmla="*/ 190657 h 249094"/>
                  <a:gd name="connsiteX9" fmla="*/ 134900 w 168238"/>
                  <a:gd name="connsiteY9" fmla="*/ 200182 h 249094"/>
                  <a:gd name="connsiteX10" fmla="*/ 153950 w 168238"/>
                  <a:gd name="connsiteY10" fmla="*/ 214469 h 249094"/>
                  <a:gd name="connsiteX11" fmla="*/ 158713 w 168238"/>
                  <a:gd name="connsiteY11" fmla="*/ 238282 h 249094"/>
                  <a:gd name="connsiteX12" fmla="*/ 153950 w 168238"/>
                  <a:gd name="connsiteY12" fmla="*/ 247807 h 249094"/>
                  <a:gd name="connsiteX13" fmla="*/ 44413 w 168238"/>
                  <a:gd name="connsiteY13" fmla="*/ 238282 h 249094"/>
                  <a:gd name="connsiteX14" fmla="*/ 44753 w 168238"/>
                  <a:gd name="connsiteY14" fmla="*/ 187471 h 249094"/>
                  <a:gd name="connsiteX15" fmla="*/ 134900 w 168238"/>
                  <a:gd name="connsiteY15" fmla="*/ 200182 h 249094"/>
                  <a:gd name="connsiteX16" fmla="*/ 20600 w 168238"/>
                  <a:gd name="connsiteY16" fmla="*/ 166844 h 249094"/>
                  <a:gd name="connsiteX17" fmla="*/ 92038 w 168238"/>
                  <a:gd name="connsiteY17" fmla="*/ 133507 h 249094"/>
                  <a:gd name="connsiteX18" fmla="*/ 20600 w 168238"/>
                  <a:gd name="connsiteY18" fmla="*/ 119219 h 249094"/>
                  <a:gd name="connsiteX19" fmla="*/ 44413 w 168238"/>
                  <a:gd name="connsiteY19" fmla="*/ 71594 h 249094"/>
                  <a:gd name="connsiteX20" fmla="*/ 120613 w 168238"/>
                  <a:gd name="connsiteY20" fmla="*/ 66832 h 249094"/>
                  <a:gd name="connsiteX21" fmla="*/ 36294 w 168238"/>
                  <a:gd name="connsiteY21" fmla="*/ 31113 h 2490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168238" h="249094">
                    <a:moveTo>
                      <a:pt x="36294" y="31113"/>
                    </a:moveTo>
                    <a:cubicBezTo>
                      <a:pt x="52951" y="1005"/>
                      <a:pt x="108177" y="0"/>
                      <a:pt x="156763" y="26351"/>
                    </a:cubicBezTo>
                    <a:lnTo>
                      <a:pt x="163475" y="71594"/>
                    </a:lnTo>
                    <a:lnTo>
                      <a:pt x="144425" y="76357"/>
                    </a:lnTo>
                    <a:lnTo>
                      <a:pt x="163475" y="81119"/>
                    </a:lnTo>
                    <a:lnTo>
                      <a:pt x="163475" y="128744"/>
                    </a:lnTo>
                    <a:lnTo>
                      <a:pt x="134900" y="133507"/>
                    </a:lnTo>
                    <a:lnTo>
                      <a:pt x="163475" y="147794"/>
                    </a:lnTo>
                    <a:lnTo>
                      <a:pt x="168238" y="190657"/>
                    </a:lnTo>
                    <a:lnTo>
                      <a:pt x="134900" y="200182"/>
                    </a:lnTo>
                    <a:lnTo>
                      <a:pt x="153950" y="214469"/>
                    </a:lnTo>
                    <a:lnTo>
                      <a:pt x="158713" y="238282"/>
                    </a:lnTo>
                    <a:lnTo>
                      <a:pt x="153950" y="247807"/>
                    </a:lnTo>
                    <a:lnTo>
                      <a:pt x="44413" y="238282"/>
                    </a:lnTo>
                    <a:cubicBezTo>
                      <a:pt x="32303" y="249094"/>
                      <a:pt x="0" y="222407"/>
                      <a:pt x="44753" y="187471"/>
                    </a:cubicBezTo>
                    <a:lnTo>
                      <a:pt x="134900" y="200182"/>
                    </a:lnTo>
                    <a:lnTo>
                      <a:pt x="20600" y="166844"/>
                    </a:lnTo>
                    <a:cubicBezTo>
                      <a:pt x="31228" y="107521"/>
                      <a:pt x="68225" y="144619"/>
                      <a:pt x="92038" y="133507"/>
                    </a:cubicBezTo>
                    <a:lnTo>
                      <a:pt x="20600" y="119219"/>
                    </a:lnTo>
                    <a:cubicBezTo>
                      <a:pt x="9584" y="83873"/>
                      <a:pt x="17521" y="62229"/>
                      <a:pt x="44413" y="71594"/>
                    </a:cubicBezTo>
                    <a:lnTo>
                      <a:pt x="120613" y="66832"/>
                    </a:lnTo>
                    <a:cubicBezTo>
                      <a:pt x="93625" y="50957"/>
                      <a:pt x="54324" y="65526"/>
                      <a:pt x="36294" y="3111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50000">
                    <a:srgbClr val="AA5CAA"/>
                  </a:gs>
                  <a:gs pos="100000">
                    <a:srgbClr val="C792C6"/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 42"/>
              <p:cNvSpPr/>
              <p:nvPr/>
            </p:nvSpPr>
            <p:spPr>
              <a:xfrm flipH="1">
                <a:off x="453328" y="3189289"/>
                <a:ext cx="179192" cy="455611"/>
              </a:xfrm>
              <a:custGeom>
                <a:avLst/>
                <a:gdLst>
                  <a:gd name="connsiteX0" fmla="*/ 19050 w 147638"/>
                  <a:gd name="connsiteY0" fmla="*/ 14288 h 242888"/>
                  <a:gd name="connsiteX1" fmla="*/ 142875 w 147638"/>
                  <a:gd name="connsiteY1" fmla="*/ 0 h 242888"/>
                  <a:gd name="connsiteX2" fmla="*/ 142875 w 147638"/>
                  <a:gd name="connsiteY2" fmla="*/ 66675 h 242888"/>
                  <a:gd name="connsiteX3" fmla="*/ 123825 w 147638"/>
                  <a:gd name="connsiteY3" fmla="*/ 71438 h 242888"/>
                  <a:gd name="connsiteX4" fmla="*/ 142875 w 147638"/>
                  <a:gd name="connsiteY4" fmla="*/ 76200 h 242888"/>
                  <a:gd name="connsiteX5" fmla="*/ 142875 w 147638"/>
                  <a:gd name="connsiteY5" fmla="*/ 123825 h 242888"/>
                  <a:gd name="connsiteX6" fmla="*/ 114300 w 147638"/>
                  <a:gd name="connsiteY6" fmla="*/ 128588 h 242888"/>
                  <a:gd name="connsiteX7" fmla="*/ 142875 w 147638"/>
                  <a:gd name="connsiteY7" fmla="*/ 142875 h 242888"/>
                  <a:gd name="connsiteX8" fmla="*/ 147638 w 147638"/>
                  <a:gd name="connsiteY8" fmla="*/ 185738 h 242888"/>
                  <a:gd name="connsiteX9" fmla="*/ 114300 w 147638"/>
                  <a:gd name="connsiteY9" fmla="*/ 195263 h 242888"/>
                  <a:gd name="connsiteX10" fmla="*/ 133350 w 147638"/>
                  <a:gd name="connsiteY10" fmla="*/ 209550 h 242888"/>
                  <a:gd name="connsiteX11" fmla="*/ 138113 w 147638"/>
                  <a:gd name="connsiteY11" fmla="*/ 233363 h 242888"/>
                  <a:gd name="connsiteX12" fmla="*/ 133350 w 147638"/>
                  <a:gd name="connsiteY12" fmla="*/ 242888 h 242888"/>
                  <a:gd name="connsiteX13" fmla="*/ 23813 w 147638"/>
                  <a:gd name="connsiteY13" fmla="*/ 233363 h 242888"/>
                  <a:gd name="connsiteX14" fmla="*/ 38100 w 147638"/>
                  <a:gd name="connsiteY14" fmla="*/ 185738 h 242888"/>
                  <a:gd name="connsiteX15" fmla="*/ 114300 w 147638"/>
                  <a:gd name="connsiteY15" fmla="*/ 195263 h 242888"/>
                  <a:gd name="connsiteX16" fmla="*/ 0 w 147638"/>
                  <a:gd name="connsiteY16" fmla="*/ 161925 h 242888"/>
                  <a:gd name="connsiteX17" fmla="*/ 71438 w 147638"/>
                  <a:gd name="connsiteY17" fmla="*/ 128588 h 242888"/>
                  <a:gd name="connsiteX18" fmla="*/ 0 w 147638"/>
                  <a:gd name="connsiteY18" fmla="*/ 114300 h 242888"/>
                  <a:gd name="connsiteX19" fmla="*/ 23813 w 147638"/>
                  <a:gd name="connsiteY19" fmla="*/ 66675 h 242888"/>
                  <a:gd name="connsiteX20" fmla="*/ 100013 w 147638"/>
                  <a:gd name="connsiteY20" fmla="*/ 61913 h 242888"/>
                  <a:gd name="connsiteX21" fmla="*/ 19050 w 147638"/>
                  <a:gd name="connsiteY21" fmla="*/ 14288 h 242888"/>
                  <a:gd name="connsiteX0" fmla="*/ 22129 w 150717"/>
                  <a:gd name="connsiteY0" fmla="*/ 14288 h 242888"/>
                  <a:gd name="connsiteX1" fmla="*/ 145954 w 150717"/>
                  <a:gd name="connsiteY1" fmla="*/ 0 h 242888"/>
                  <a:gd name="connsiteX2" fmla="*/ 145954 w 150717"/>
                  <a:gd name="connsiteY2" fmla="*/ 66675 h 242888"/>
                  <a:gd name="connsiteX3" fmla="*/ 126904 w 150717"/>
                  <a:gd name="connsiteY3" fmla="*/ 71438 h 242888"/>
                  <a:gd name="connsiteX4" fmla="*/ 145954 w 150717"/>
                  <a:gd name="connsiteY4" fmla="*/ 76200 h 242888"/>
                  <a:gd name="connsiteX5" fmla="*/ 145954 w 150717"/>
                  <a:gd name="connsiteY5" fmla="*/ 123825 h 242888"/>
                  <a:gd name="connsiteX6" fmla="*/ 117379 w 150717"/>
                  <a:gd name="connsiteY6" fmla="*/ 128588 h 242888"/>
                  <a:gd name="connsiteX7" fmla="*/ 145954 w 150717"/>
                  <a:gd name="connsiteY7" fmla="*/ 142875 h 242888"/>
                  <a:gd name="connsiteX8" fmla="*/ 150717 w 150717"/>
                  <a:gd name="connsiteY8" fmla="*/ 185738 h 242888"/>
                  <a:gd name="connsiteX9" fmla="*/ 117379 w 150717"/>
                  <a:gd name="connsiteY9" fmla="*/ 195263 h 242888"/>
                  <a:gd name="connsiteX10" fmla="*/ 136429 w 150717"/>
                  <a:gd name="connsiteY10" fmla="*/ 209550 h 242888"/>
                  <a:gd name="connsiteX11" fmla="*/ 141192 w 150717"/>
                  <a:gd name="connsiteY11" fmla="*/ 233363 h 242888"/>
                  <a:gd name="connsiteX12" fmla="*/ 136429 w 150717"/>
                  <a:gd name="connsiteY12" fmla="*/ 242888 h 242888"/>
                  <a:gd name="connsiteX13" fmla="*/ 26892 w 150717"/>
                  <a:gd name="connsiteY13" fmla="*/ 233363 h 242888"/>
                  <a:gd name="connsiteX14" fmla="*/ 41179 w 150717"/>
                  <a:gd name="connsiteY14" fmla="*/ 185738 h 242888"/>
                  <a:gd name="connsiteX15" fmla="*/ 117379 w 150717"/>
                  <a:gd name="connsiteY15" fmla="*/ 195263 h 242888"/>
                  <a:gd name="connsiteX16" fmla="*/ 3079 w 150717"/>
                  <a:gd name="connsiteY16" fmla="*/ 161925 h 242888"/>
                  <a:gd name="connsiteX17" fmla="*/ 74517 w 150717"/>
                  <a:gd name="connsiteY17" fmla="*/ 128588 h 242888"/>
                  <a:gd name="connsiteX18" fmla="*/ 3079 w 150717"/>
                  <a:gd name="connsiteY18" fmla="*/ 114300 h 242888"/>
                  <a:gd name="connsiteX19" fmla="*/ 26892 w 150717"/>
                  <a:gd name="connsiteY19" fmla="*/ 66675 h 242888"/>
                  <a:gd name="connsiteX20" fmla="*/ 103092 w 150717"/>
                  <a:gd name="connsiteY20" fmla="*/ 61913 h 242888"/>
                  <a:gd name="connsiteX21" fmla="*/ 22129 w 150717"/>
                  <a:gd name="connsiteY21" fmla="*/ 14288 h 242888"/>
                  <a:gd name="connsiteX0" fmla="*/ 30066 w 158654"/>
                  <a:gd name="connsiteY0" fmla="*/ 14288 h 242888"/>
                  <a:gd name="connsiteX1" fmla="*/ 153891 w 158654"/>
                  <a:gd name="connsiteY1" fmla="*/ 0 h 242888"/>
                  <a:gd name="connsiteX2" fmla="*/ 153891 w 158654"/>
                  <a:gd name="connsiteY2" fmla="*/ 66675 h 242888"/>
                  <a:gd name="connsiteX3" fmla="*/ 134841 w 158654"/>
                  <a:gd name="connsiteY3" fmla="*/ 71438 h 242888"/>
                  <a:gd name="connsiteX4" fmla="*/ 153891 w 158654"/>
                  <a:gd name="connsiteY4" fmla="*/ 76200 h 242888"/>
                  <a:gd name="connsiteX5" fmla="*/ 153891 w 158654"/>
                  <a:gd name="connsiteY5" fmla="*/ 123825 h 242888"/>
                  <a:gd name="connsiteX6" fmla="*/ 125316 w 158654"/>
                  <a:gd name="connsiteY6" fmla="*/ 128588 h 242888"/>
                  <a:gd name="connsiteX7" fmla="*/ 153891 w 158654"/>
                  <a:gd name="connsiteY7" fmla="*/ 142875 h 242888"/>
                  <a:gd name="connsiteX8" fmla="*/ 158654 w 158654"/>
                  <a:gd name="connsiteY8" fmla="*/ 185738 h 242888"/>
                  <a:gd name="connsiteX9" fmla="*/ 125316 w 158654"/>
                  <a:gd name="connsiteY9" fmla="*/ 195263 h 242888"/>
                  <a:gd name="connsiteX10" fmla="*/ 144366 w 158654"/>
                  <a:gd name="connsiteY10" fmla="*/ 209550 h 242888"/>
                  <a:gd name="connsiteX11" fmla="*/ 149129 w 158654"/>
                  <a:gd name="connsiteY11" fmla="*/ 233363 h 242888"/>
                  <a:gd name="connsiteX12" fmla="*/ 144366 w 158654"/>
                  <a:gd name="connsiteY12" fmla="*/ 242888 h 242888"/>
                  <a:gd name="connsiteX13" fmla="*/ 34829 w 158654"/>
                  <a:gd name="connsiteY13" fmla="*/ 233363 h 242888"/>
                  <a:gd name="connsiteX14" fmla="*/ 49116 w 158654"/>
                  <a:gd name="connsiteY14" fmla="*/ 185738 h 242888"/>
                  <a:gd name="connsiteX15" fmla="*/ 125316 w 158654"/>
                  <a:gd name="connsiteY15" fmla="*/ 195263 h 242888"/>
                  <a:gd name="connsiteX16" fmla="*/ 11016 w 158654"/>
                  <a:gd name="connsiteY16" fmla="*/ 161925 h 242888"/>
                  <a:gd name="connsiteX17" fmla="*/ 82454 w 158654"/>
                  <a:gd name="connsiteY17" fmla="*/ 128588 h 242888"/>
                  <a:gd name="connsiteX18" fmla="*/ 11016 w 158654"/>
                  <a:gd name="connsiteY18" fmla="*/ 114300 h 242888"/>
                  <a:gd name="connsiteX19" fmla="*/ 34829 w 158654"/>
                  <a:gd name="connsiteY19" fmla="*/ 66675 h 242888"/>
                  <a:gd name="connsiteX20" fmla="*/ 111029 w 158654"/>
                  <a:gd name="connsiteY20" fmla="*/ 61913 h 242888"/>
                  <a:gd name="connsiteX21" fmla="*/ 30066 w 158654"/>
                  <a:gd name="connsiteY21" fmla="*/ 14288 h 242888"/>
                  <a:gd name="connsiteX0" fmla="*/ 30066 w 158654"/>
                  <a:gd name="connsiteY0" fmla="*/ 14288 h 242888"/>
                  <a:gd name="connsiteX1" fmla="*/ 153891 w 158654"/>
                  <a:gd name="connsiteY1" fmla="*/ 0 h 242888"/>
                  <a:gd name="connsiteX2" fmla="*/ 153891 w 158654"/>
                  <a:gd name="connsiteY2" fmla="*/ 66675 h 242888"/>
                  <a:gd name="connsiteX3" fmla="*/ 134841 w 158654"/>
                  <a:gd name="connsiteY3" fmla="*/ 71438 h 242888"/>
                  <a:gd name="connsiteX4" fmla="*/ 153891 w 158654"/>
                  <a:gd name="connsiteY4" fmla="*/ 76200 h 242888"/>
                  <a:gd name="connsiteX5" fmla="*/ 153891 w 158654"/>
                  <a:gd name="connsiteY5" fmla="*/ 123825 h 242888"/>
                  <a:gd name="connsiteX6" fmla="*/ 125316 w 158654"/>
                  <a:gd name="connsiteY6" fmla="*/ 128588 h 242888"/>
                  <a:gd name="connsiteX7" fmla="*/ 153891 w 158654"/>
                  <a:gd name="connsiteY7" fmla="*/ 142875 h 242888"/>
                  <a:gd name="connsiteX8" fmla="*/ 158654 w 158654"/>
                  <a:gd name="connsiteY8" fmla="*/ 185738 h 242888"/>
                  <a:gd name="connsiteX9" fmla="*/ 125316 w 158654"/>
                  <a:gd name="connsiteY9" fmla="*/ 195263 h 242888"/>
                  <a:gd name="connsiteX10" fmla="*/ 144366 w 158654"/>
                  <a:gd name="connsiteY10" fmla="*/ 209550 h 242888"/>
                  <a:gd name="connsiteX11" fmla="*/ 149129 w 158654"/>
                  <a:gd name="connsiteY11" fmla="*/ 233363 h 242888"/>
                  <a:gd name="connsiteX12" fmla="*/ 144366 w 158654"/>
                  <a:gd name="connsiteY12" fmla="*/ 242888 h 242888"/>
                  <a:gd name="connsiteX13" fmla="*/ 34829 w 158654"/>
                  <a:gd name="connsiteY13" fmla="*/ 233363 h 242888"/>
                  <a:gd name="connsiteX14" fmla="*/ 49116 w 158654"/>
                  <a:gd name="connsiteY14" fmla="*/ 185738 h 242888"/>
                  <a:gd name="connsiteX15" fmla="*/ 125316 w 158654"/>
                  <a:gd name="connsiteY15" fmla="*/ 195263 h 242888"/>
                  <a:gd name="connsiteX16" fmla="*/ 11016 w 158654"/>
                  <a:gd name="connsiteY16" fmla="*/ 161925 h 242888"/>
                  <a:gd name="connsiteX17" fmla="*/ 82454 w 158654"/>
                  <a:gd name="connsiteY17" fmla="*/ 128588 h 242888"/>
                  <a:gd name="connsiteX18" fmla="*/ 11016 w 158654"/>
                  <a:gd name="connsiteY18" fmla="*/ 114300 h 242888"/>
                  <a:gd name="connsiteX19" fmla="*/ 34829 w 158654"/>
                  <a:gd name="connsiteY19" fmla="*/ 66675 h 242888"/>
                  <a:gd name="connsiteX20" fmla="*/ 111029 w 158654"/>
                  <a:gd name="connsiteY20" fmla="*/ 61913 h 242888"/>
                  <a:gd name="connsiteX21" fmla="*/ 30066 w 158654"/>
                  <a:gd name="connsiteY21" fmla="*/ 14288 h 242888"/>
                  <a:gd name="connsiteX0" fmla="*/ 30066 w 158654"/>
                  <a:gd name="connsiteY0" fmla="*/ 14288 h 242888"/>
                  <a:gd name="connsiteX1" fmla="*/ 153891 w 158654"/>
                  <a:gd name="connsiteY1" fmla="*/ 0 h 242888"/>
                  <a:gd name="connsiteX2" fmla="*/ 153891 w 158654"/>
                  <a:gd name="connsiteY2" fmla="*/ 66675 h 242888"/>
                  <a:gd name="connsiteX3" fmla="*/ 134841 w 158654"/>
                  <a:gd name="connsiteY3" fmla="*/ 71438 h 242888"/>
                  <a:gd name="connsiteX4" fmla="*/ 153891 w 158654"/>
                  <a:gd name="connsiteY4" fmla="*/ 76200 h 242888"/>
                  <a:gd name="connsiteX5" fmla="*/ 153891 w 158654"/>
                  <a:gd name="connsiteY5" fmla="*/ 123825 h 242888"/>
                  <a:gd name="connsiteX6" fmla="*/ 125316 w 158654"/>
                  <a:gd name="connsiteY6" fmla="*/ 128588 h 242888"/>
                  <a:gd name="connsiteX7" fmla="*/ 153891 w 158654"/>
                  <a:gd name="connsiteY7" fmla="*/ 142875 h 242888"/>
                  <a:gd name="connsiteX8" fmla="*/ 158654 w 158654"/>
                  <a:gd name="connsiteY8" fmla="*/ 185738 h 242888"/>
                  <a:gd name="connsiteX9" fmla="*/ 125316 w 158654"/>
                  <a:gd name="connsiteY9" fmla="*/ 195263 h 242888"/>
                  <a:gd name="connsiteX10" fmla="*/ 144366 w 158654"/>
                  <a:gd name="connsiteY10" fmla="*/ 209550 h 242888"/>
                  <a:gd name="connsiteX11" fmla="*/ 149129 w 158654"/>
                  <a:gd name="connsiteY11" fmla="*/ 233363 h 242888"/>
                  <a:gd name="connsiteX12" fmla="*/ 144366 w 158654"/>
                  <a:gd name="connsiteY12" fmla="*/ 242888 h 242888"/>
                  <a:gd name="connsiteX13" fmla="*/ 34829 w 158654"/>
                  <a:gd name="connsiteY13" fmla="*/ 233363 h 242888"/>
                  <a:gd name="connsiteX14" fmla="*/ 38054 w 158654"/>
                  <a:gd name="connsiteY14" fmla="*/ 176783 h 242888"/>
                  <a:gd name="connsiteX15" fmla="*/ 125316 w 158654"/>
                  <a:gd name="connsiteY15" fmla="*/ 195263 h 242888"/>
                  <a:gd name="connsiteX16" fmla="*/ 11016 w 158654"/>
                  <a:gd name="connsiteY16" fmla="*/ 161925 h 242888"/>
                  <a:gd name="connsiteX17" fmla="*/ 82454 w 158654"/>
                  <a:gd name="connsiteY17" fmla="*/ 128588 h 242888"/>
                  <a:gd name="connsiteX18" fmla="*/ 11016 w 158654"/>
                  <a:gd name="connsiteY18" fmla="*/ 114300 h 242888"/>
                  <a:gd name="connsiteX19" fmla="*/ 34829 w 158654"/>
                  <a:gd name="connsiteY19" fmla="*/ 66675 h 242888"/>
                  <a:gd name="connsiteX20" fmla="*/ 111029 w 158654"/>
                  <a:gd name="connsiteY20" fmla="*/ 61913 h 242888"/>
                  <a:gd name="connsiteX21" fmla="*/ 30066 w 158654"/>
                  <a:gd name="connsiteY21" fmla="*/ 14288 h 242888"/>
                  <a:gd name="connsiteX0" fmla="*/ 30066 w 158654"/>
                  <a:gd name="connsiteY0" fmla="*/ 14288 h 242888"/>
                  <a:gd name="connsiteX1" fmla="*/ 153891 w 158654"/>
                  <a:gd name="connsiteY1" fmla="*/ 0 h 242888"/>
                  <a:gd name="connsiteX2" fmla="*/ 153891 w 158654"/>
                  <a:gd name="connsiteY2" fmla="*/ 66675 h 242888"/>
                  <a:gd name="connsiteX3" fmla="*/ 134841 w 158654"/>
                  <a:gd name="connsiteY3" fmla="*/ 71438 h 242888"/>
                  <a:gd name="connsiteX4" fmla="*/ 153891 w 158654"/>
                  <a:gd name="connsiteY4" fmla="*/ 76200 h 242888"/>
                  <a:gd name="connsiteX5" fmla="*/ 153891 w 158654"/>
                  <a:gd name="connsiteY5" fmla="*/ 123825 h 242888"/>
                  <a:gd name="connsiteX6" fmla="*/ 125316 w 158654"/>
                  <a:gd name="connsiteY6" fmla="*/ 128588 h 242888"/>
                  <a:gd name="connsiteX7" fmla="*/ 153891 w 158654"/>
                  <a:gd name="connsiteY7" fmla="*/ 142875 h 242888"/>
                  <a:gd name="connsiteX8" fmla="*/ 158654 w 158654"/>
                  <a:gd name="connsiteY8" fmla="*/ 185738 h 242888"/>
                  <a:gd name="connsiteX9" fmla="*/ 125316 w 158654"/>
                  <a:gd name="connsiteY9" fmla="*/ 195263 h 242888"/>
                  <a:gd name="connsiteX10" fmla="*/ 144366 w 158654"/>
                  <a:gd name="connsiteY10" fmla="*/ 209550 h 242888"/>
                  <a:gd name="connsiteX11" fmla="*/ 149129 w 158654"/>
                  <a:gd name="connsiteY11" fmla="*/ 233363 h 242888"/>
                  <a:gd name="connsiteX12" fmla="*/ 144366 w 158654"/>
                  <a:gd name="connsiteY12" fmla="*/ 242888 h 242888"/>
                  <a:gd name="connsiteX13" fmla="*/ 34829 w 158654"/>
                  <a:gd name="connsiteY13" fmla="*/ 233363 h 242888"/>
                  <a:gd name="connsiteX14" fmla="*/ 38054 w 158654"/>
                  <a:gd name="connsiteY14" fmla="*/ 176783 h 242888"/>
                  <a:gd name="connsiteX15" fmla="*/ 125316 w 158654"/>
                  <a:gd name="connsiteY15" fmla="*/ 195263 h 242888"/>
                  <a:gd name="connsiteX16" fmla="*/ 11016 w 158654"/>
                  <a:gd name="connsiteY16" fmla="*/ 161925 h 242888"/>
                  <a:gd name="connsiteX17" fmla="*/ 82454 w 158654"/>
                  <a:gd name="connsiteY17" fmla="*/ 128588 h 242888"/>
                  <a:gd name="connsiteX18" fmla="*/ 11016 w 158654"/>
                  <a:gd name="connsiteY18" fmla="*/ 114300 h 242888"/>
                  <a:gd name="connsiteX19" fmla="*/ 34829 w 158654"/>
                  <a:gd name="connsiteY19" fmla="*/ 66675 h 242888"/>
                  <a:gd name="connsiteX20" fmla="*/ 111029 w 158654"/>
                  <a:gd name="connsiteY20" fmla="*/ 61913 h 242888"/>
                  <a:gd name="connsiteX21" fmla="*/ 30066 w 158654"/>
                  <a:gd name="connsiteY21" fmla="*/ 14288 h 242888"/>
                  <a:gd name="connsiteX0" fmla="*/ 30066 w 158654"/>
                  <a:gd name="connsiteY0" fmla="*/ 14288 h 244175"/>
                  <a:gd name="connsiteX1" fmla="*/ 153891 w 158654"/>
                  <a:gd name="connsiteY1" fmla="*/ 0 h 244175"/>
                  <a:gd name="connsiteX2" fmla="*/ 153891 w 158654"/>
                  <a:gd name="connsiteY2" fmla="*/ 66675 h 244175"/>
                  <a:gd name="connsiteX3" fmla="*/ 134841 w 158654"/>
                  <a:gd name="connsiteY3" fmla="*/ 71438 h 244175"/>
                  <a:gd name="connsiteX4" fmla="*/ 153891 w 158654"/>
                  <a:gd name="connsiteY4" fmla="*/ 76200 h 244175"/>
                  <a:gd name="connsiteX5" fmla="*/ 153891 w 158654"/>
                  <a:gd name="connsiteY5" fmla="*/ 123825 h 244175"/>
                  <a:gd name="connsiteX6" fmla="*/ 125316 w 158654"/>
                  <a:gd name="connsiteY6" fmla="*/ 128588 h 244175"/>
                  <a:gd name="connsiteX7" fmla="*/ 153891 w 158654"/>
                  <a:gd name="connsiteY7" fmla="*/ 142875 h 244175"/>
                  <a:gd name="connsiteX8" fmla="*/ 158654 w 158654"/>
                  <a:gd name="connsiteY8" fmla="*/ 185738 h 244175"/>
                  <a:gd name="connsiteX9" fmla="*/ 125316 w 158654"/>
                  <a:gd name="connsiteY9" fmla="*/ 195263 h 244175"/>
                  <a:gd name="connsiteX10" fmla="*/ 144366 w 158654"/>
                  <a:gd name="connsiteY10" fmla="*/ 209550 h 244175"/>
                  <a:gd name="connsiteX11" fmla="*/ 149129 w 158654"/>
                  <a:gd name="connsiteY11" fmla="*/ 233363 h 244175"/>
                  <a:gd name="connsiteX12" fmla="*/ 144366 w 158654"/>
                  <a:gd name="connsiteY12" fmla="*/ 242888 h 244175"/>
                  <a:gd name="connsiteX13" fmla="*/ 34829 w 158654"/>
                  <a:gd name="connsiteY13" fmla="*/ 233363 h 244175"/>
                  <a:gd name="connsiteX14" fmla="*/ 38054 w 158654"/>
                  <a:gd name="connsiteY14" fmla="*/ 176783 h 244175"/>
                  <a:gd name="connsiteX15" fmla="*/ 125316 w 158654"/>
                  <a:gd name="connsiteY15" fmla="*/ 195263 h 244175"/>
                  <a:gd name="connsiteX16" fmla="*/ 11016 w 158654"/>
                  <a:gd name="connsiteY16" fmla="*/ 161925 h 244175"/>
                  <a:gd name="connsiteX17" fmla="*/ 82454 w 158654"/>
                  <a:gd name="connsiteY17" fmla="*/ 128588 h 244175"/>
                  <a:gd name="connsiteX18" fmla="*/ 11016 w 158654"/>
                  <a:gd name="connsiteY18" fmla="*/ 114300 h 244175"/>
                  <a:gd name="connsiteX19" fmla="*/ 34829 w 158654"/>
                  <a:gd name="connsiteY19" fmla="*/ 66675 h 244175"/>
                  <a:gd name="connsiteX20" fmla="*/ 111029 w 158654"/>
                  <a:gd name="connsiteY20" fmla="*/ 61913 h 244175"/>
                  <a:gd name="connsiteX21" fmla="*/ 30066 w 158654"/>
                  <a:gd name="connsiteY21" fmla="*/ 14288 h 244175"/>
                  <a:gd name="connsiteX0" fmla="*/ 36765 w 165353"/>
                  <a:gd name="connsiteY0" fmla="*/ 14288 h 244175"/>
                  <a:gd name="connsiteX1" fmla="*/ 160590 w 165353"/>
                  <a:gd name="connsiteY1" fmla="*/ 0 h 244175"/>
                  <a:gd name="connsiteX2" fmla="*/ 160590 w 165353"/>
                  <a:gd name="connsiteY2" fmla="*/ 66675 h 244175"/>
                  <a:gd name="connsiteX3" fmla="*/ 141540 w 165353"/>
                  <a:gd name="connsiteY3" fmla="*/ 71438 h 244175"/>
                  <a:gd name="connsiteX4" fmla="*/ 160590 w 165353"/>
                  <a:gd name="connsiteY4" fmla="*/ 76200 h 244175"/>
                  <a:gd name="connsiteX5" fmla="*/ 160590 w 165353"/>
                  <a:gd name="connsiteY5" fmla="*/ 123825 h 244175"/>
                  <a:gd name="connsiteX6" fmla="*/ 132015 w 165353"/>
                  <a:gd name="connsiteY6" fmla="*/ 128588 h 244175"/>
                  <a:gd name="connsiteX7" fmla="*/ 160590 w 165353"/>
                  <a:gd name="connsiteY7" fmla="*/ 142875 h 244175"/>
                  <a:gd name="connsiteX8" fmla="*/ 165353 w 165353"/>
                  <a:gd name="connsiteY8" fmla="*/ 185738 h 244175"/>
                  <a:gd name="connsiteX9" fmla="*/ 132015 w 165353"/>
                  <a:gd name="connsiteY9" fmla="*/ 195263 h 244175"/>
                  <a:gd name="connsiteX10" fmla="*/ 151065 w 165353"/>
                  <a:gd name="connsiteY10" fmla="*/ 209550 h 244175"/>
                  <a:gd name="connsiteX11" fmla="*/ 155828 w 165353"/>
                  <a:gd name="connsiteY11" fmla="*/ 233363 h 244175"/>
                  <a:gd name="connsiteX12" fmla="*/ 151065 w 165353"/>
                  <a:gd name="connsiteY12" fmla="*/ 242888 h 244175"/>
                  <a:gd name="connsiteX13" fmla="*/ 41528 w 165353"/>
                  <a:gd name="connsiteY13" fmla="*/ 233363 h 244175"/>
                  <a:gd name="connsiteX14" fmla="*/ 44753 w 165353"/>
                  <a:gd name="connsiteY14" fmla="*/ 176783 h 244175"/>
                  <a:gd name="connsiteX15" fmla="*/ 132015 w 165353"/>
                  <a:gd name="connsiteY15" fmla="*/ 195263 h 244175"/>
                  <a:gd name="connsiteX16" fmla="*/ 17715 w 165353"/>
                  <a:gd name="connsiteY16" fmla="*/ 161925 h 244175"/>
                  <a:gd name="connsiteX17" fmla="*/ 89153 w 165353"/>
                  <a:gd name="connsiteY17" fmla="*/ 128588 h 244175"/>
                  <a:gd name="connsiteX18" fmla="*/ 17715 w 165353"/>
                  <a:gd name="connsiteY18" fmla="*/ 114300 h 244175"/>
                  <a:gd name="connsiteX19" fmla="*/ 41528 w 165353"/>
                  <a:gd name="connsiteY19" fmla="*/ 66675 h 244175"/>
                  <a:gd name="connsiteX20" fmla="*/ 117728 w 165353"/>
                  <a:gd name="connsiteY20" fmla="*/ 61913 h 244175"/>
                  <a:gd name="connsiteX21" fmla="*/ 36765 w 165353"/>
                  <a:gd name="connsiteY21" fmla="*/ 14288 h 244175"/>
                  <a:gd name="connsiteX0" fmla="*/ 36765 w 165353"/>
                  <a:gd name="connsiteY0" fmla="*/ 40639 h 270526"/>
                  <a:gd name="connsiteX1" fmla="*/ 160590 w 165353"/>
                  <a:gd name="connsiteY1" fmla="*/ 26351 h 270526"/>
                  <a:gd name="connsiteX2" fmla="*/ 160590 w 165353"/>
                  <a:gd name="connsiteY2" fmla="*/ 93026 h 270526"/>
                  <a:gd name="connsiteX3" fmla="*/ 141540 w 165353"/>
                  <a:gd name="connsiteY3" fmla="*/ 97789 h 270526"/>
                  <a:gd name="connsiteX4" fmla="*/ 160590 w 165353"/>
                  <a:gd name="connsiteY4" fmla="*/ 102551 h 270526"/>
                  <a:gd name="connsiteX5" fmla="*/ 160590 w 165353"/>
                  <a:gd name="connsiteY5" fmla="*/ 150176 h 270526"/>
                  <a:gd name="connsiteX6" fmla="*/ 132015 w 165353"/>
                  <a:gd name="connsiteY6" fmla="*/ 154939 h 270526"/>
                  <a:gd name="connsiteX7" fmla="*/ 160590 w 165353"/>
                  <a:gd name="connsiteY7" fmla="*/ 169226 h 270526"/>
                  <a:gd name="connsiteX8" fmla="*/ 165353 w 165353"/>
                  <a:gd name="connsiteY8" fmla="*/ 212089 h 270526"/>
                  <a:gd name="connsiteX9" fmla="*/ 132015 w 165353"/>
                  <a:gd name="connsiteY9" fmla="*/ 221614 h 270526"/>
                  <a:gd name="connsiteX10" fmla="*/ 151065 w 165353"/>
                  <a:gd name="connsiteY10" fmla="*/ 235901 h 270526"/>
                  <a:gd name="connsiteX11" fmla="*/ 155828 w 165353"/>
                  <a:gd name="connsiteY11" fmla="*/ 259714 h 270526"/>
                  <a:gd name="connsiteX12" fmla="*/ 151065 w 165353"/>
                  <a:gd name="connsiteY12" fmla="*/ 269239 h 270526"/>
                  <a:gd name="connsiteX13" fmla="*/ 41528 w 165353"/>
                  <a:gd name="connsiteY13" fmla="*/ 259714 h 270526"/>
                  <a:gd name="connsiteX14" fmla="*/ 44753 w 165353"/>
                  <a:gd name="connsiteY14" fmla="*/ 203134 h 270526"/>
                  <a:gd name="connsiteX15" fmla="*/ 132015 w 165353"/>
                  <a:gd name="connsiteY15" fmla="*/ 221614 h 270526"/>
                  <a:gd name="connsiteX16" fmla="*/ 17715 w 165353"/>
                  <a:gd name="connsiteY16" fmla="*/ 188276 h 270526"/>
                  <a:gd name="connsiteX17" fmla="*/ 89153 w 165353"/>
                  <a:gd name="connsiteY17" fmla="*/ 154939 h 270526"/>
                  <a:gd name="connsiteX18" fmla="*/ 17715 w 165353"/>
                  <a:gd name="connsiteY18" fmla="*/ 140651 h 270526"/>
                  <a:gd name="connsiteX19" fmla="*/ 41528 w 165353"/>
                  <a:gd name="connsiteY19" fmla="*/ 93026 h 270526"/>
                  <a:gd name="connsiteX20" fmla="*/ 117728 w 165353"/>
                  <a:gd name="connsiteY20" fmla="*/ 88264 h 270526"/>
                  <a:gd name="connsiteX21" fmla="*/ 36765 w 165353"/>
                  <a:gd name="connsiteY21" fmla="*/ 40639 h 270526"/>
                  <a:gd name="connsiteX0" fmla="*/ 36765 w 165353"/>
                  <a:gd name="connsiteY0" fmla="*/ 40639 h 270526"/>
                  <a:gd name="connsiteX1" fmla="*/ 160590 w 165353"/>
                  <a:gd name="connsiteY1" fmla="*/ 26351 h 270526"/>
                  <a:gd name="connsiteX2" fmla="*/ 160590 w 165353"/>
                  <a:gd name="connsiteY2" fmla="*/ 93026 h 270526"/>
                  <a:gd name="connsiteX3" fmla="*/ 141540 w 165353"/>
                  <a:gd name="connsiteY3" fmla="*/ 97789 h 270526"/>
                  <a:gd name="connsiteX4" fmla="*/ 160590 w 165353"/>
                  <a:gd name="connsiteY4" fmla="*/ 102551 h 270526"/>
                  <a:gd name="connsiteX5" fmla="*/ 160590 w 165353"/>
                  <a:gd name="connsiteY5" fmla="*/ 150176 h 270526"/>
                  <a:gd name="connsiteX6" fmla="*/ 132015 w 165353"/>
                  <a:gd name="connsiteY6" fmla="*/ 154939 h 270526"/>
                  <a:gd name="connsiteX7" fmla="*/ 160590 w 165353"/>
                  <a:gd name="connsiteY7" fmla="*/ 169226 h 270526"/>
                  <a:gd name="connsiteX8" fmla="*/ 165353 w 165353"/>
                  <a:gd name="connsiteY8" fmla="*/ 212089 h 270526"/>
                  <a:gd name="connsiteX9" fmla="*/ 132015 w 165353"/>
                  <a:gd name="connsiteY9" fmla="*/ 221614 h 270526"/>
                  <a:gd name="connsiteX10" fmla="*/ 151065 w 165353"/>
                  <a:gd name="connsiteY10" fmla="*/ 235901 h 270526"/>
                  <a:gd name="connsiteX11" fmla="*/ 155828 w 165353"/>
                  <a:gd name="connsiteY11" fmla="*/ 259714 h 270526"/>
                  <a:gd name="connsiteX12" fmla="*/ 151065 w 165353"/>
                  <a:gd name="connsiteY12" fmla="*/ 269239 h 270526"/>
                  <a:gd name="connsiteX13" fmla="*/ 41528 w 165353"/>
                  <a:gd name="connsiteY13" fmla="*/ 259714 h 270526"/>
                  <a:gd name="connsiteX14" fmla="*/ 44753 w 165353"/>
                  <a:gd name="connsiteY14" fmla="*/ 203134 h 270526"/>
                  <a:gd name="connsiteX15" fmla="*/ 132015 w 165353"/>
                  <a:gd name="connsiteY15" fmla="*/ 221614 h 270526"/>
                  <a:gd name="connsiteX16" fmla="*/ 17715 w 165353"/>
                  <a:gd name="connsiteY16" fmla="*/ 188276 h 270526"/>
                  <a:gd name="connsiteX17" fmla="*/ 89153 w 165353"/>
                  <a:gd name="connsiteY17" fmla="*/ 154939 h 270526"/>
                  <a:gd name="connsiteX18" fmla="*/ 17715 w 165353"/>
                  <a:gd name="connsiteY18" fmla="*/ 140651 h 270526"/>
                  <a:gd name="connsiteX19" fmla="*/ 41528 w 165353"/>
                  <a:gd name="connsiteY19" fmla="*/ 93026 h 270526"/>
                  <a:gd name="connsiteX20" fmla="*/ 117728 w 165353"/>
                  <a:gd name="connsiteY20" fmla="*/ 88264 h 270526"/>
                  <a:gd name="connsiteX21" fmla="*/ 36765 w 165353"/>
                  <a:gd name="connsiteY21" fmla="*/ 40639 h 270526"/>
                  <a:gd name="connsiteX0" fmla="*/ 36765 w 165353"/>
                  <a:gd name="connsiteY0" fmla="*/ 40639 h 270526"/>
                  <a:gd name="connsiteX1" fmla="*/ 160590 w 165353"/>
                  <a:gd name="connsiteY1" fmla="*/ 26351 h 270526"/>
                  <a:gd name="connsiteX2" fmla="*/ 160590 w 165353"/>
                  <a:gd name="connsiteY2" fmla="*/ 93026 h 270526"/>
                  <a:gd name="connsiteX3" fmla="*/ 141540 w 165353"/>
                  <a:gd name="connsiteY3" fmla="*/ 97789 h 270526"/>
                  <a:gd name="connsiteX4" fmla="*/ 160590 w 165353"/>
                  <a:gd name="connsiteY4" fmla="*/ 102551 h 270526"/>
                  <a:gd name="connsiteX5" fmla="*/ 160590 w 165353"/>
                  <a:gd name="connsiteY5" fmla="*/ 150176 h 270526"/>
                  <a:gd name="connsiteX6" fmla="*/ 132015 w 165353"/>
                  <a:gd name="connsiteY6" fmla="*/ 154939 h 270526"/>
                  <a:gd name="connsiteX7" fmla="*/ 160590 w 165353"/>
                  <a:gd name="connsiteY7" fmla="*/ 169226 h 270526"/>
                  <a:gd name="connsiteX8" fmla="*/ 165353 w 165353"/>
                  <a:gd name="connsiteY8" fmla="*/ 212089 h 270526"/>
                  <a:gd name="connsiteX9" fmla="*/ 132015 w 165353"/>
                  <a:gd name="connsiteY9" fmla="*/ 221614 h 270526"/>
                  <a:gd name="connsiteX10" fmla="*/ 151065 w 165353"/>
                  <a:gd name="connsiteY10" fmla="*/ 235901 h 270526"/>
                  <a:gd name="connsiteX11" fmla="*/ 155828 w 165353"/>
                  <a:gd name="connsiteY11" fmla="*/ 259714 h 270526"/>
                  <a:gd name="connsiteX12" fmla="*/ 151065 w 165353"/>
                  <a:gd name="connsiteY12" fmla="*/ 269239 h 270526"/>
                  <a:gd name="connsiteX13" fmla="*/ 41528 w 165353"/>
                  <a:gd name="connsiteY13" fmla="*/ 259714 h 270526"/>
                  <a:gd name="connsiteX14" fmla="*/ 44753 w 165353"/>
                  <a:gd name="connsiteY14" fmla="*/ 203134 h 270526"/>
                  <a:gd name="connsiteX15" fmla="*/ 132015 w 165353"/>
                  <a:gd name="connsiteY15" fmla="*/ 221614 h 270526"/>
                  <a:gd name="connsiteX16" fmla="*/ 17715 w 165353"/>
                  <a:gd name="connsiteY16" fmla="*/ 188276 h 270526"/>
                  <a:gd name="connsiteX17" fmla="*/ 89153 w 165353"/>
                  <a:gd name="connsiteY17" fmla="*/ 154939 h 270526"/>
                  <a:gd name="connsiteX18" fmla="*/ 17715 w 165353"/>
                  <a:gd name="connsiteY18" fmla="*/ 140651 h 270526"/>
                  <a:gd name="connsiteX19" fmla="*/ 41528 w 165353"/>
                  <a:gd name="connsiteY19" fmla="*/ 93026 h 270526"/>
                  <a:gd name="connsiteX20" fmla="*/ 117728 w 165353"/>
                  <a:gd name="connsiteY20" fmla="*/ 88264 h 270526"/>
                  <a:gd name="connsiteX21" fmla="*/ 36765 w 165353"/>
                  <a:gd name="connsiteY21" fmla="*/ 40639 h 270526"/>
                  <a:gd name="connsiteX0" fmla="*/ 36765 w 165353"/>
                  <a:gd name="connsiteY0" fmla="*/ 40639 h 270526"/>
                  <a:gd name="connsiteX1" fmla="*/ 160590 w 165353"/>
                  <a:gd name="connsiteY1" fmla="*/ 26351 h 270526"/>
                  <a:gd name="connsiteX2" fmla="*/ 160590 w 165353"/>
                  <a:gd name="connsiteY2" fmla="*/ 93026 h 270526"/>
                  <a:gd name="connsiteX3" fmla="*/ 141540 w 165353"/>
                  <a:gd name="connsiteY3" fmla="*/ 97789 h 270526"/>
                  <a:gd name="connsiteX4" fmla="*/ 160590 w 165353"/>
                  <a:gd name="connsiteY4" fmla="*/ 102551 h 270526"/>
                  <a:gd name="connsiteX5" fmla="*/ 160590 w 165353"/>
                  <a:gd name="connsiteY5" fmla="*/ 150176 h 270526"/>
                  <a:gd name="connsiteX6" fmla="*/ 132015 w 165353"/>
                  <a:gd name="connsiteY6" fmla="*/ 154939 h 270526"/>
                  <a:gd name="connsiteX7" fmla="*/ 160590 w 165353"/>
                  <a:gd name="connsiteY7" fmla="*/ 169226 h 270526"/>
                  <a:gd name="connsiteX8" fmla="*/ 165353 w 165353"/>
                  <a:gd name="connsiteY8" fmla="*/ 212089 h 270526"/>
                  <a:gd name="connsiteX9" fmla="*/ 132015 w 165353"/>
                  <a:gd name="connsiteY9" fmla="*/ 221614 h 270526"/>
                  <a:gd name="connsiteX10" fmla="*/ 151065 w 165353"/>
                  <a:gd name="connsiteY10" fmla="*/ 235901 h 270526"/>
                  <a:gd name="connsiteX11" fmla="*/ 155828 w 165353"/>
                  <a:gd name="connsiteY11" fmla="*/ 259714 h 270526"/>
                  <a:gd name="connsiteX12" fmla="*/ 151065 w 165353"/>
                  <a:gd name="connsiteY12" fmla="*/ 269239 h 270526"/>
                  <a:gd name="connsiteX13" fmla="*/ 41528 w 165353"/>
                  <a:gd name="connsiteY13" fmla="*/ 259714 h 270526"/>
                  <a:gd name="connsiteX14" fmla="*/ 44753 w 165353"/>
                  <a:gd name="connsiteY14" fmla="*/ 203134 h 270526"/>
                  <a:gd name="connsiteX15" fmla="*/ 132015 w 165353"/>
                  <a:gd name="connsiteY15" fmla="*/ 221614 h 270526"/>
                  <a:gd name="connsiteX16" fmla="*/ 17715 w 165353"/>
                  <a:gd name="connsiteY16" fmla="*/ 188276 h 270526"/>
                  <a:gd name="connsiteX17" fmla="*/ 89153 w 165353"/>
                  <a:gd name="connsiteY17" fmla="*/ 154939 h 270526"/>
                  <a:gd name="connsiteX18" fmla="*/ 17715 w 165353"/>
                  <a:gd name="connsiteY18" fmla="*/ 140651 h 270526"/>
                  <a:gd name="connsiteX19" fmla="*/ 41528 w 165353"/>
                  <a:gd name="connsiteY19" fmla="*/ 93026 h 270526"/>
                  <a:gd name="connsiteX20" fmla="*/ 117728 w 165353"/>
                  <a:gd name="connsiteY20" fmla="*/ 88264 h 270526"/>
                  <a:gd name="connsiteX21" fmla="*/ 36765 w 165353"/>
                  <a:gd name="connsiteY21" fmla="*/ 40639 h 270526"/>
                  <a:gd name="connsiteX0" fmla="*/ 39650 w 168238"/>
                  <a:gd name="connsiteY0" fmla="*/ 40639 h 270526"/>
                  <a:gd name="connsiteX1" fmla="*/ 163475 w 168238"/>
                  <a:gd name="connsiteY1" fmla="*/ 26351 h 270526"/>
                  <a:gd name="connsiteX2" fmla="*/ 163475 w 168238"/>
                  <a:gd name="connsiteY2" fmla="*/ 93026 h 270526"/>
                  <a:gd name="connsiteX3" fmla="*/ 144425 w 168238"/>
                  <a:gd name="connsiteY3" fmla="*/ 97789 h 270526"/>
                  <a:gd name="connsiteX4" fmla="*/ 163475 w 168238"/>
                  <a:gd name="connsiteY4" fmla="*/ 102551 h 270526"/>
                  <a:gd name="connsiteX5" fmla="*/ 163475 w 168238"/>
                  <a:gd name="connsiteY5" fmla="*/ 150176 h 270526"/>
                  <a:gd name="connsiteX6" fmla="*/ 134900 w 168238"/>
                  <a:gd name="connsiteY6" fmla="*/ 154939 h 270526"/>
                  <a:gd name="connsiteX7" fmla="*/ 163475 w 168238"/>
                  <a:gd name="connsiteY7" fmla="*/ 169226 h 270526"/>
                  <a:gd name="connsiteX8" fmla="*/ 168238 w 168238"/>
                  <a:gd name="connsiteY8" fmla="*/ 212089 h 270526"/>
                  <a:gd name="connsiteX9" fmla="*/ 134900 w 168238"/>
                  <a:gd name="connsiteY9" fmla="*/ 221614 h 270526"/>
                  <a:gd name="connsiteX10" fmla="*/ 153950 w 168238"/>
                  <a:gd name="connsiteY10" fmla="*/ 235901 h 270526"/>
                  <a:gd name="connsiteX11" fmla="*/ 158713 w 168238"/>
                  <a:gd name="connsiteY11" fmla="*/ 259714 h 270526"/>
                  <a:gd name="connsiteX12" fmla="*/ 153950 w 168238"/>
                  <a:gd name="connsiteY12" fmla="*/ 269239 h 270526"/>
                  <a:gd name="connsiteX13" fmla="*/ 44413 w 168238"/>
                  <a:gd name="connsiteY13" fmla="*/ 259714 h 270526"/>
                  <a:gd name="connsiteX14" fmla="*/ 44753 w 168238"/>
                  <a:gd name="connsiteY14" fmla="*/ 208903 h 270526"/>
                  <a:gd name="connsiteX15" fmla="*/ 134900 w 168238"/>
                  <a:gd name="connsiteY15" fmla="*/ 221614 h 270526"/>
                  <a:gd name="connsiteX16" fmla="*/ 20600 w 168238"/>
                  <a:gd name="connsiteY16" fmla="*/ 188276 h 270526"/>
                  <a:gd name="connsiteX17" fmla="*/ 92038 w 168238"/>
                  <a:gd name="connsiteY17" fmla="*/ 154939 h 270526"/>
                  <a:gd name="connsiteX18" fmla="*/ 20600 w 168238"/>
                  <a:gd name="connsiteY18" fmla="*/ 140651 h 270526"/>
                  <a:gd name="connsiteX19" fmla="*/ 44413 w 168238"/>
                  <a:gd name="connsiteY19" fmla="*/ 93026 h 270526"/>
                  <a:gd name="connsiteX20" fmla="*/ 120613 w 168238"/>
                  <a:gd name="connsiteY20" fmla="*/ 88264 h 270526"/>
                  <a:gd name="connsiteX21" fmla="*/ 39650 w 168238"/>
                  <a:gd name="connsiteY21" fmla="*/ 40639 h 270526"/>
                  <a:gd name="connsiteX0" fmla="*/ 39650 w 168238"/>
                  <a:gd name="connsiteY0" fmla="*/ 30108 h 259995"/>
                  <a:gd name="connsiteX1" fmla="*/ 156763 w 168238"/>
                  <a:gd name="connsiteY1" fmla="*/ 37252 h 259995"/>
                  <a:gd name="connsiteX2" fmla="*/ 163475 w 168238"/>
                  <a:gd name="connsiteY2" fmla="*/ 82495 h 259995"/>
                  <a:gd name="connsiteX3" fmla="*/ 144425 w 168238"/>
                  <a:gd name="connsiteY3" fmla="*/ 87258 h 259995"/>
                  <a:gd name="connsiteX4" fmla="*/ 163475 w 168238"/>
                  <a:gd name="connsiteY4" fmla="*/ 92020 h 259995"/>
                  <a:gd name="connsiteX5" fmla="*/ 163475 w 168238"/>
                  <a:gd name="connsiteY5" fmla="*/ 139645 h 259995"/>
                  <a:gd name="connsiteX6" fmla="*/ 134900 w 168238"/>
                  <a:gd name="connsiteY6" fmla="*/ 144408 h 259995"/>
                  <a:gd name="connsiteX7" fmla="*/ 163475 w 168238"/>
                  <a:gd name="connsiteY7" fmla="*/ 158695 h 259995"/>
                  <a:gd name="connsiteX8" fmla="*/ 168238 w 168238"/>
                  <a:gd name="connsiteY8" fmla="*/ 201558 h 259995"/>
                  <a:gd name="connsiteX9" fmla="*/ 134900 w 168238"/>
                  <a:gd name="connsiteY9" fmla="*/ 211083 h 259995"/>
                  <a:gd name="connsiteX10" fmla="*/ 153950 w 168238"/>
                  <a:gd name="connsiteY10" fmla="*/ 225370 h 259995"/>
                  <a:gd name="connsiteX11" fmla="*/ 158713 w 168238"/>
                  <a:gd name="connsiteY11" fmla="*/ 249183 h 259995"/>
                  <a:gd name="connsiteX12" fmla="*/ 153950 w 168238"/>
                  <a:gd name="connsiteY12" fmla="*/ 258708 h 259995"/>
                  <a:gd name="connsiteX13" fmla="*/ 44413 w 168238"/>
                  <a:gd name="connsiteY13" fmla="*/ 249183 h 259995"/>
                  <a:gd name="connsiteX14" fmla="*/ 44753 w 168238"/>
                  <a:gd name="connsiteY14" fmla="*/ 198372 h 259995"/>
                  <a:gd name="connsiteX15" fmla="*/ 134900 w 168238"/>
                  <a:gd name="connsiteY15" fmla="*/ 211083 h 259995"/>
                  <a:gd name="connsiteX16" fmla="*/ 20600 w 168238"/>
                  <a:gd name="connsiteY16" fmla="*/ 177745 h 259995"/>
                  <a:gd name="connsiteX17" fmla="*/ 92038 w 168238"/>
                  <a:gd name="connsiteY17" fmla="*/ 144408 h 259995"/>
                  <a:gd name="connsiteX18" fmla="*/ 20600 w 168238"/>
                  <a:gd name="connsiteY18" fmla="*/ 130120 h 259995"/>
                  <a:gd name="connsiteX19" fmla="*/ 44413 w 168238"/>
                  <a:gd name="connsiteY19" fmla="*/ 82495 h 259995"/>
                  <a:gd name="connsiteX20" fmla="*/ 120613 w 168238"/>
                  <a:gd name="connsiteY20" fmla="*/ 77733 h 259995"/>
                  <a:gd name="connsiteX21" fmla="*/ 39650 w 168238"/>
                  <a:gd name="connsiteY21" fmla="*/ 30108 h 259995"/>
                  <a:gd name="connsiteX0" fmla="*/ 36294 w 168238"/>
                  <a:gd name="connsiteY0" fmla="*/ 31113 h 249094"/>
                  <a:gd name="connsiteX1" fmla="*/ 156763 w 168238"/>
                  <a:gd name="connsiteY1" fmla="*/ 26351 h 249094"/>
                  <a:gd name="connsiteX2" fmla="*/ 163475 w 168238"/>
                  <a:gd name="connsiteY2" fmla="*/ 71594 h 249094"/>
                  <a:gd name="connsiteX3" fmla="*/ 144425 w 168238"/>
                  <a:gd name="connsiteY3" fmla="*/ 76357 h 249094"/>
                  <a:gd name="connsiteX4" fmla="*/ 163475 w 168238"/>
                  <a:gd name="connsiteY4" fmla="*/ 81119 h 249094"/>
                  <a:gd name="connsiteX5" fmla="*/ 163475 w 168238"/>
                  <a:gd name="connsiteY5" fmla="*/ 128744 h 249094"/>
                  <a:gd name="connsiteX6" fmla="*/ 134900 w 168238"/>
                  <a:gd name="connsiteY6" fmla="*/ 133507 h 249094"/>
                  <a:gd name="connsiteX7" fmla="*/ 163475 w 168238"/>
                  <a:gd name="connsiteY7" fmla="*/ 147794 h 249094"/>
                  <a:gd name="connsiteX8" fmla="*/ 168238 w 168238"/>
                  <a:gd name="connsiteY8" fmla="*/ 190657 h 249094"/>
                  <a:gd name="connsiteX9" fmla="*/ 134900 w 168238"/>
                  <a:gd name="connsiteY9" fmla="*/ 200182 h 249094"/>
                  <a:gd name="connsiteX10" fmla="*/ 153950 w 168238"/>
                  <a:gd name="connsiteY10" fmla="*/ 214469 h 249094"/>
                  <a:gd name="connsiteX11" fmla="*/ 158713 w 168238"/>
                  <a:gd name="connsiteY11" fmla="*/ 238282 h 249094"/>
                  <a:gd name="connsiteX12" fmla="*/ 153950 w 168238"/>
                  <a:gd name="connsiteY12" fmla="*/ 247807 h 249094"/>
                  <a:gd name="connsiteX13" fmla="*/ 44413 w 168238"/>
                  <a:gd name="connsiteY13" fmla="*/ 238282 h 249094"/>
                  <a:gd name="connsiteX14" fmla="*/ 44753 w 168238"/>
                  <a:gd name="connsiteY14" fmla="*/ 187471 h 249094"/>
                  <a:gd name="connsiteX15" fmla="*/ 134900 w 168238"/>
                  <a:gd name="connsiteY15" fmla="*/ 200182 h 249094"/>
                  <a:gd name="connsiteX16" fmla="*/ 20600 w 168238"/>
                  <a:gd name="connsiteY16" fmla="*/ 166844 h 249094"/>
                  <a:gd name="connsiteX17" fmla="*/ 92038 w 168238"/>
                  <a:gd name="connsiteY17" fmla="*/ 133507 h 249094"/>
                  <a:gd name="connsiteX18" fmla="*/ 20600 w 168238"/>
                  <a:gd name="connsiteY18" fmla="*/ 119219 h 249094"/>
                  <a:gd name="connsiteX19" fmla="*/ 44413 w 168238"/>
                  <a:gd name="connsiteY19" fmla="*/ 71594 h 249094"/>
                  <a:gd name="connsiteX20" fmla="*/ 120613 w 168238"/>
                  <a:gd name="connsiteY20" fmla="*/ 66832 h 249094"/>
                  <a:gd name="connsiteX21" fmla="*/ 36294 w 168238"/>
                  <a:gd name="connsiteY21" fmla="*/ 31113 h 2490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168238" h="249094">
                    <a:moveTo>
                      <a:pt x="36294" y="31113"/>
                    </a:moveTo>
                    <a:cubicBezTo>
                      <a:pt x="52951" y="1005"/>
                      <a:pt x="108177" y="0"/>
                      <a:pt x="156763" y="26351"/>
                    </a:cubicBezTo>
                    <a:lnTo>
                      <a:pt x="163475" y="71594"/>
                    </a:lnTo>
                    <a:lnTo>
                      <a:pt x="144425" y="76357"/>
                    </a:lnTo>
                    <a:lnTo>
                      <a:pt x="163475" y="81119"/>
                    </a:lnTo>
                    <a:lnTo>
                      <a:pt x="163475" y="128744"/>
                    </a:lnTo>
                    <a:lnTo>
                      <a:pt x="134900" y="133507"/>
                    </a:lnTo>
                    <a:lnTo>
                      <a:pt x="163475" y="147794"/>
                    </a:lnTo>
                    <a:lnTo>
                      <a:pt x="168238" y="190657"/>
                    </a:lnTo>
                    <a:lnTo>
                      <a:pt x="134900" y="200182"/>
                    </a:lnTo>
                    <a:lnTo>
                      <a:pt x="153950" y="214469"/>
                    </a:lnTo>
                    <a:lnTo>
                      <a:pt x="158713" y="238282"/>
                    </a:lnTo>
                    <a:lnTo>
                      <a:pt x="153950" y="247807"/>
                    </a:lnTo>
                    <a:lnTo>
                      <a:pt x="44413" y="238282"/>
                    </a:lnTo>
                    <a:cubicBezTo>
                      <a:pt x="32303" y="249094"/>
                      <a:pt x="0" y="222407"/>
                      <a:pt x="44753" y="187471"/>
                    </a:cubicBezTo>
                    <a:lnTo>
                      <a:pt x="134900" y="200182"/>
                    </a:lnTo>
                    <a:lnTo>
                      <a:pt x="20600" y="166844"/>
                    </a:lnTo>
                    <a:cubicBezTo>
                      <a:pt x="31228" y="107521"/>
                      <a:pt x="68225" y="144619"/>
                      <a:pt x="92038" y="133507"/>
                    </a:cubicBezTo>
                    <a:lnTo>
                      <a:pt x="20600" y="119219"/>
                    </a:lnTo>
                    <a:cubicBezTo>
                      <a:pt x="9584" y="83873"/>
                      <a:pt x="17521" y="62229"/>
                      <a:pt x="44413" y="71594"/>
                    </a:cubicBezTo>
                    <a:lnTo>
                      <a:pt x="120613" y="66832"/>
                    </a:lnTo>
                    <a:cubicBezTo>
                      <a:pt x="93625" y="50957"/>
                      <a:pt x="54324" y="65526"/>
                      <a:pt x="36294" y="3111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C792C6"/>
                  </a:gs>
                  <a:gs pos="50000">
                    <a:srgbClr val="AA5CAA"/>
                  </a:gs>
                  <a:gs pos="100000">
                    <a:srgbClr val="C792C6"/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Rectangle 46"/>
            <p:cNvSpPr/>
            <p:nvPr/>
          </p:nvSpPr>
          <p:spPr>
            <a:xfrm>
              <a:off x="3834343" y="3180820"/>
              <a:ext cx="2143124" cy="17081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eaLnBrk="1" hangingPunct="1">
                <a:spcBef>
                  <a:spcPts val="300"/>
                </a:spcBef>
                <a:buFont typeface="Wingdings" pitchFamily="2" charset="2"/>
                <a:buNone/>
                <a:defRPr/>
              </a:pPr>
              <a:r>
                <a:rPr lang="en-US" sz="2000" b="1" u="sng" dirty="0" smtClean="0">
                  <a:solidFill>
                    <a:srgbClr val="003399"/>
                  </a:solidFill>
                  <a:latin typeface="+mj-lt"/>
                </a:rPr>
                <a:t>Ace Professionals</a:t>
              </a:r>
            </a:p>
            <a:p>
              <a:pPr algn="ctr" eaLnBrk="1" hangingPunct="1">
                <a:spcBef>
                  <a:spcPts val="300"/>
                </a:spcBef>
                <a:buFont typeface="Wingdings" pitchFamily="2" charset="2"/>
                <a:buNone/>
                <a:defRPr/>
              </a:pPr>
              <a:endParaRPr lang="en-US" sz="2000" i="1" dirty="0" smtClean="0">
                <a:solidFill>
                  <a:srgbClr val="003399"/>
                </a:solidFill>
                <a:latin typeface="+mj-lt"/>
              </a:endParaRPr>
            </a:p>
            <a:p>
              <a:pPr algn="ctr" eaLnBrk="1" hangingPunct="1">
                <a:spcBef>
                  <a:spcPts val="300"/>
                </a:spcBef>
                <a:buFont typeface="Wingdings" pitchFamily="2" charset="2"/>
                <a:buNone/>
                <a:defRPr/>
              </a:pPr>
              <a:r>
                <a:rPr lang="en-US" sz="2000" dirty="0" smtClean="0">
                  <a:solidFill>
                    <a:srgbClr val="003399"/>
                  </a:solidFill>
                  <a:latin typeface="+mj-lt"/>
                </a:rPr>
                <a:t>E mail : </a:t>
              </a:r>
              <a:r>
                <a:rPr lang="en-US" sz="2000" dirty="0" smtClean="0">
                  <a:solidFill>
                    <a:srgbClr val="003399"/>
                  </a:solidFill>
                  <a:latin typeface="+mj-lt"/>
                  <a:hlinkClick r:id="rId2"/>
                </a:rPr>
                <a:t>info@acep.in</a:t>
              </a:r>
              <a:r>
                <a:rPr lang="en-US" sz="2000" dirty="0" smtClean="0">
                  <a:solidFill>
                    <a:srgbClr val="003399"/>
                  </a:solidFill>
                  <a:latin typeface="+mj-lt"/>
                </a:rPr>
                <a:t>   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WordArt 7"/>
          <p:cNvSpPr>
            <a:spLocks noChangeArrowheads="1" noChangeShapeType="1" noTextEdit="1"/>
          </p:cNvSpPr>
          <p:nvPr/>
        </p:nvSpPr>
        <p:spPr bwMode="gray">
          <a:xfrm>
            <a:off x="4495800" y="1981200"/>
            <a:ext cx="3962400" cy="609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en-US" sz="5400" b="1" kern="1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effectLst>
                  <a:outerShdw dist="89803" dir="2700000" algn="ctr" rotWithShape="0">
                    <a:srgbClr val="000000">
                      <a:alpha val="50000"/>
                    </a:srgbClr>
                  </a:outerShdw>
                </a:effectLst>
                <a:latin typeface="Verdana"/>
                <a:ea typeface="Verdana"/>
                <a:cs typeface="Verdana"/>
              </a:rPr>
              <a:t>Thank You !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www.acep.in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usiness-template">
  <a:themeElements>
    <a:clrScheme name="sample_dark 2">
      <a:dk1>
        <a:srgbClr val="969696"/>
      </a:dk1>
      <a:lt1>
        <a:srgbClr val="FFFFFF"/>
      </a:lt1>
      <a:dk2>
        <a:srgbClr val="003399"/>
      </a:dk2>
      <a:lt2>
        <a:srgbClr val="85D9F7"/>
      </a:lt2>
      <a:accent1>
        <a:srgbClr val="5AB14B"/>
      </a:accent1>
      <a:accent2>
        <a:srgbClr val="2F7ADF"/>
      </a:accent2>
      <a:accent3>
        <a:srgbClr val="AAADCA"/>
      </a:accent3>
      <a:accent4>
        <a:srgbClr val="DADADA"/>
      </a:accent4>
      <a:accent5>
        <a:srgbClr val="B5D5B1"/>
      </a:accent5>
      <a:accent6>
        <a:srgbClr val="2A6ECA"/>
      </a:accent6>
      <a:hlink>
        <a:srgbClr val="8A52C8"/>
      </a:hlink>
      <a:folHlink>
        <a:srgbClr val="C48352"/>
      </a:folHlink>
    </a:clrScheme>
    <a:fontScheme name="sample_d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_dark 1">
        <a:dk1>
          <a:srgbClr val="969696"/>
        </a:dk1>
        <a:lt1>
          <a:srgbClr val="FFFFFF"/>
        </a:lt1>
        <a:dk2>
          <a:srgbClr val="005E5C"/>
        </a:dk2>
        <a:lt2>
          <a:srgbClr val="DAEEA2"/>
        </a:lt2>
        <a:accent1>
          <a:srgbClr val="238FD9"/>
        </a:accent1>
        <a:accent2>
          <a:srgbClr val="43A98E"/>
        </a:accent2>
        <a:accent3>
          <a:srgbClr val="AAB6B5"/>
        </a:accent3>
        <a:accent4>
          <a:srgbClr val="DADADA"/>
        </a:accent4>
        <a:accent5>
          <a:srgbClr val="ACC6E9"/>
        </a:accent5>
        <a:accent6>
          <a:srgbClr val="3C9980"/>
        </a:accent6>
        <a:hlink>
          <a:srgbClr val="D8A642"/>
        </a:hlink>
        <a:folHlink>
          <a:srgbClr val="B3703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_dark 2">
        <a:dk1>
          <a:srgbClr val="969696"/>
        </a:dk1>
        <a:lt1>
          <a:srgbClr val="FFFFFF"/>
        </a:lt1>
        <a:dk2>
          <a:srgbClr val="003399"/>
        </a:dk2>
        <a:lt2>
          <a:srgbClr val="85D9F7"/>
        </a:lt2>
        <a:accent1>
          <a:srgbClr val="5AB14B"/>
        </a:accent1>
        <a:accent2>
          <a:srgbClr val="2F7ADF"/>
        </a:accent2>
        <a:accent3>
          <a:srgbClr val="AAADCA"/>
        </a:accent3>
        <a:accent4>
          <a:srgbClr val="DADADA"/>
        </a:accent4>
        <a:accent5>
          <a:srgbClr val="B5D5B1"/>
        </a:accent5>
        <a:accent6>
          <a:srgbClr val="2A6ECA"/>
        </a:accent6>
        <a:hlink>
          <a:srgbClr val="8A52C8"/>
        </a:hlink>
        <a:folHlink>
          <a:srgbClr val="C4835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_dark 3">
        <a:dk1>
          <a:srgbClr val="969696"/>
        </a:dk1>
        <a:lt1>
          <a:srgbClr val="FFFFFF"/>
        </a:lt1>
        <a:dk2>
          <a:srgbClr val="331A82"/>
        </a:dk2>
        <a:lt2>
          <a:srgbClr val="CFB5F5"/>
        </a:lt2>
        <a:accent1>
          <a:srgbClr val="557FE7"/>
        </a:accent1>
        <a:accent2>
          <a:srgbClr val="218CB7"/>
        </a:accent2>
        <a:accent3>
          <a:srgbClr val="ADABC1"/>
        </a:accent3>
        <a:accent4>
          <a:srgbClr val="DADADA"/>
        </a:accent4>
        <a:accent5>
          <a:srgbClr val="B4C0F1"/>
        </a:accent5>
        <a:accent6>
          <a:srgbClr val="1D7EA6"/>
        </a:accent6>
        <a:hlink>
          <a:srgbClr val="7B2B9B"/>
        </a:hlink>
        <a:folHlink>
          <a:srgbClr val="3EB2A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business-template</Template>
  <TotalTime>424</TotalTime>
  <Words>580</Words>
  <Application>Microsoft Office PowerPoint</Application>
  <PresentationFormat>On-screen Show (4:3)</PresentationFormat>
  <Paragraphs>102</Paragraphs>
  <Slides>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business-template</vt:lpstr>
      <vt:lpstr>Ace Professionals</vt:lpstr>
      <vt:lpstr>BRIEF ABOUT US :</vt:lpstr>
      <vt:lpstr>What Do We Do </vt:lpstr>
      <vt:lpstr>Overview</vt:lpstr>
      <vt:lpstr>We Build Bridges</vt:lpstr>
      <vt:lpstr>Our Executive Search Norms </vt:lpstr>
      <vt:lpstr>Sectors We Specialize In :</vt:lpstr>
      <vt:lpstr>Contact us :</vt:lpstr>
      <vt:lpstr>PowerPoint Presentation</vt:lpstr>
    </vt:vector>
  </TitlesOfParts>
  <Company>KPMG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varunvasudev</dc:creator>
  <cp:lastModifiedBy>Annie Kaur</cp:lastModifiedBy>
  <cp:revision>36</cp:revision>
  <dcterms:created xsi:type="dcterms:W3CDTF">2012-10-22T14:30:08Z</dcterms:created>
  <dcterms:modified xsi:type="dcterms:W3CDTF">2014-07-12T06:17:07Z</dcterms:modified>
</cp:coreProperties>
</file>